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8" r:id="rId12"/>
    <p:sldId id="266" r:id="rId13"/>
    <p:sldId id="267" r:id="rId14"/>
  </p:sldIdLst>
  <p:sldSz cx="14630400" cy="8229600"/>
  <p:notesSz cx="8229600" cy="14630400"/>
  <p:embeddedFontLst>
    <p:embeddedFont>
      <p:font typeface="Kanit Light" panose="020B0604020202020204" charset="-34"/>
      <p:regular r:id="rId16"/>
    </p:embeddedFont>
    <p:embeddedFont>
      <p:font typeface="Martel Sans" panose="020B0604020202020204" charset="0"/>
      <p:regular r:id="rId17"/>
    </p:embeddedFont>
  </p:embeddedFontLst>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96108" autoAdjust="0"/>
  </p:normalViewPr>
  <p:slideViewPr>
    <p:cSldViewPr snapToGrid="0" snapToObjects="1">
      <p:cViewPr varScale="1">
        <p:scale>
          <a:sx n="85" d="100"/>
          <a:sy n="85" d="100"/>
        </p:scale>
        <p:origin x="81" y="9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8549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DCC30-E227-D251-3C6C-A809992707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417577-67A1-C403-7FE4-4513E182D9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DF2833-AD02-5AB7-7B9F-5955F6EA0B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2E1F02-80FA-1948-0F26-CB46C3D611DE}"/>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869463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90105"/>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272D45"/>
                </a:solidFill>
                <a:latin typeface="Kanit Light" pitchFamily="34" charset="0"/>
                <a:ea typeface="Kanit Light" pitchFamily="34" charset="-122"/>
                <a:cs typeface="Kanit Light" pitchFamily="34" charset="-120"/>
              </a:rPr>
              <a:t>Smart ATM Cash Distribution Optimizer</a:t>
            </a:r>
            <a:endParaRPr lang="en-US" sz="4450" dirty="0"/>
          </a:p>
        </p:txBody>
      </p:sp>
      <p:sp>
        <p:nvSpPr>
          <p:cNvPr id="4" name="Text 1"/>
          <p:cNvSpPr/>
          <p:nvPr/>
        </p:nvSpPr>
        <p:spPr>
          <a:xfrm>
            <a:off x="793790" y="3547824"/>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Final Year Project Presentation</a:t>
            </a:r>
            <a:endParaRPr lang="en-US" sz="1750" dirty="0"/>
          </a:p>
        </p:txBody>
      </p:sp>
      <p:sp>
        <p:nvSpPr>
          <p:cNvPr id="5" name="Text 2"/>
          <p:cNvSpPr/>
          <p:nvPr/>
        </p:nvSpPr>
        <p:spPr>
          <a:xfrm>
            <a:off x="793790" y="4250888"/>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272D45"/>
                </a:solidFill>
                <a:latin typeface="Kanit Light" pitchFamily="34" charset="0"/>
                <a:ea typeface="Kanit Light" pitchFamily="34" charset="-122"/>
                <a:cs typeface="Kanit Light" pitchFamily="34" charset="-120"/>
              </a:rPr>
              <a:t>Presented by:</a:t>
            </a:r>
            <a:endParaRPr lang="en-US" sz="2650" dirty="0"/>
          </a:p>
        </p:txBody>
      </p:sp>
      <p:sp>
        <p:nvSpPr>
          <p:cNvPr id="6" name="Text 3"/>
          <p:cNvSpPr/>
          <p:nvPr/>
        </p:nvSpPr>
        <p:spPr>
          <a:xfrm>
            <a:off x="793790" y="5016341"/>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Devraj (2022CSB1077)</a:t>
            </a:r>
            <a:endParaRPr lang="en-US" sz="1750" dirty="0"/>
          </a:p>
        </p:txBody>
      </p:sp>
      <p:sp>
        <p:nvSpPr>
          <p:cNvPr id="7" name="Text 4"/>
          <p:cNvSpPr/>
          <p:nvPr/>
        </p:nvSpPr>
        <p:spPr>
          <a:xfrm>
            <a:off x="793790" y="5458539"/>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Girish (2022CSB1083)</a:t>
            </a:r>
            <a:endParaRPr lang="en-US" sz="1750" dirty="0"/>
          </a:p>
        </p:txBody>
      </p:sp>
      <p:sp>
        <p:nvSpPr>
          <p:cNvPr id="8" name="Text 5"/>
          <p:cNvSpPr/>
          <p:nvPr/>
        </p:nvSpPr>
        <p:spPr>
          <a:xfrm>
            <a:off x="793790" y="6076593"/>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CP302 - IIT Ropar</a:t>
            </a:r>
          </a:p>
          <a:p>
            <a:pPr marL="0" indent="0" algn="l">
              <a:lnSpc>
                <a:spcPts val="2850"/>
              </a:lnSpc>
              <a:buNone/>
            </a:pPr>
            <a:endParaRPr lang="en-US" sz="1750" dirty="0">
              <a:solidFill>
                <a:srgbClr val="2C3249"/>
              </a:solidFill>
              <a:latin typeface="Martel Sans" pitchFamily="34" charset="0"/>
              <a:cs typeface="Martel Sans" pitchFamily="34" charset="-120"/>
            </a:endParaRPr>
          </a:p>
          <a:p>
            <a:pPr marL="0" indent="0" algn="l">
              <a:lnSpc>
                <a:spcPts val="2850"/>
              </a:lnSpc>
              <a:buNone/>
            </a:pPr>
            <a:r>
              <a:rPr lang="en-US" sz="1750" dirty="0">
                <a:solidFill>
                  <a:srgbClr val="2C3249"/>
                </a:solidFill>
                <a:latin typeface="Martel Sans" pitchFamily="34" charset="0"/>
                <a:cs typeface="Martel Sans" pitchFamily="34" charset="-120"/>
              </a:rPr>
              <a:t>Under Guidance of Prof. Apurva Mudgal</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6" name="Shape 1">
            <a:extLst>
              <a:ext uri="{FF2B5EF4-FFF2-40B4-BE49-F238E27FC236}">
                <a16:creationId xmlns:a16="http://schemas.microsoft.com/office/drawing/2014/main" id="{32F773DB-5B5D-3F45-73E7-B2AE3F3625EF}"/>
              </a:ext>
            </a:extLst>
          </p:cNvPr>
          <p:cNvSpPr/>
          <p:nvPr/>
        </p:nvSpPr>
        <p:spPr>
          <a:xfrm>
            <a:off x="680204" y="4554455"/>
            <a:ext cx="6904268" cy="2891271"/>
          </a:xfrm>
          <a:prstGeom prst="roundRect">
            <a:avLst>
              <a:gd name="adj" fmla="val 1245"/>
            </a:avLst>
          </a:prstGeom>
          <a:solidFill>
            <a:srgbClr val="DFECE9"/>
          </a:solidFill>
          <a:ln w="7620">
            <a:solidFill>
              <a:srgbClr val="C5D2CF"/>
            </a:solidFill>
            <a:prstDash val="solid"/>
          </a:ln>
        </p:spPr>
      </p:sp>
      <p:sp>
        <p:nvSpPr>
          <p:cNvPr id="3" name="Text 0"/>
          <p:cNvSpPr/>
          <p:nvPr/>
        </p:nvSpPr>
        <p:spPr>
          <a:xfrm>
            <a:off x="793790" y="634960"/>
            <a:ext cx="4546878" cy="566976"/>
          </a:xfrm>
          <a:prstGeom prst="rect">
            <a:avLst/>
          </a:prstGeom>
          <a:noFill/>
          <a:ln/>
        </p:spPr>
        <p:txBody>
          <a:bodyPr wrap="none" lIns="0" tIns="0" rIns="0" bIns="0" rtlCol="0" anchor="t"/>
          <a:lstStyle/>
          <a:p>
            <a:pPr marL="0" indent="0" algn="l">
              <a:lnSpc>
                <a:spcPts val="4450"/>
              </a:lnSpc>
              <a:buNone/>
            </a:pPr>
            <a:r>
              <a:rPr lang="en-US" sz="3550" dirty="0">
                <a:solidFill>
                  <a:srgbClr val="272D45"/>
                </a:solidFill>
                <a:latin typeface="Kanit Light" pitchFamily="34" charset="0"/>
                <a:ea typeface="Kanit Light" pitchFamily="34" charset="-122"/>
                <a:cs typeface="Kanit Light" pitchFamily="34" charset="-120"/>
              </a:rPr>
              <a:t>System Demonstration</a:t>
            </a:r>
            <a:endParaRPr lang="en-US" sz="3550" dirty="0"/>
          </a:p>
        </p:txBody>
      </p:sp>
      <p:sp>
        <p:nvSpPr>
          <p:cNvPr id="4" name="Shape 1"/>
          <p:cNvSpPr/>
          <p:nvPr/>
        </p:nvSpPr>
        <p:spPr>
          <a:xfrm>
            <a:off x="680204" y="1362756"/>
            <a:ext cx="6853780" cy="2891271"/>
          </a:xfrm>
          <a:prstGeom prst="roundRect">
            <a:avLst>
              <a:gd name="adj" fmla="val 1245"/>
            </a:avLst>
          </a:prstGeom>
          <a:solidFill>
            <a:srgbClr val="DFECE9"/>
          </a:solidFill>
          <a:ln w="7620">
            <a:solidFill>
              <a:srgbClr val="C5D2CF"/>
            </a:solidFill>
            <a:prstDash val="solid"/>
          </a:ln>
        </p:spPr>
      </p:sp>
      <p:sp>
        <p:nvSpPr>
          <p:cNvPr id="6" name="Text 3"/>
          <p:cNvSpPr/>
          <p:nvPr/>
        </p:nvSpPr>
        <p:spPr>
          <a:xfrm>
            <a:off x="982861" y="1663184"/>
            <a:ext cx="2268260" cy="283488"/>
          </a:xfrm>
          <a:prstGeom prst="rect">
            <a:avLst/>
          </a:prstGeom>
          <a:noFill/>
          <a:ln/>
        </p:spPr>
        <p:txBody>
          <a:bodyPr wrap="none" lIns="0" tIns="0" rIns="0" bIns="0" rtlCol="0" anchor="t"/>
          <a:lstStyle/>
          <a:p>
            <a:pPr marL="0" indent="0" algn="l">
              <a:lnSpc>
                <a:spcPts val="2200"/>
              </a:lnSpc>
              <a:buNone/>
            </a:pPr>
            <a:r>
              <a:rPr lang="en-US" sz="2400" dirty="0">
                <a:solidFill>
                  <a:srgbClr val="2C3249"/>
                </a:solidFill>
                <a:latin typeface="Kanit Light" pitchFamily="34" charset="0"/>
                <a:ea typeface="Kanit Light" pitchFamily="34" charset="-122"/>
                <a:cs typeface="Kanit Light" pitchFamily="34" charset="-120"/>
              </a:rPr>
              <a:t>Prototype UI</a:t>
            </a:r>
            <a:endParaRPr lang="en-US" sz="2400" dirty="0"/>
          </a:p>
        </p:txBody>
      </p:sp>
      <p:sp>
        <p:nvSpPr>
          <p:cNvPr id="7" name="Text 4"/>
          <p:cNvSpPr/>
          <p:nvPr/>
        </p:nvSpPr>
        <p:spPr>
          <a:xfrm>
            <a:off x="1687115" y="2469536"/>
            <a:ext cx="5754528" cy="638302"/>
          </a:xfrm>
          <a:prstGeom prst="rect">
            <a:avLst/>
          </a:prstGeom>
          <a:noFill/>
          <a:ln/>
        </p:spPr>
        <p:txBody>
          <a:bodyPr wrap="none" lIns="0" tIns="0" rIns="0" bIns="0" rtlCol="0" anchor="t"/>
          <a:lstStyle/>
          <a:p>
            <a:pPr marL="0" indent="0" algn="l">
              <a:lnSpc>
                <a:spcPts val="2250"/>
              </a:lnSpc>
              <a:buNone/>
            </a:pPr>
            <a:r>
              <a:rPr lang="en-US" sz="1600" dirty="0">
                <a:solidFill>
                  <a:srgbClr val="2C3249"/>
                </a:solidFill>
                <a:latin typeface="Martel Sans" pitchFamily="34" charset="0"/>
                <a:ea typeface="Martel Sans" pitchFamily="34" charset="-122"/>
                <a:cs typeface="Martel Sans" pitchFamily="34" charset="-120"/>
              </a:rPr>
              <a:t>Interactive dashboard and detailed reports illustrating</a:t>
            </a:r>
          </a:p>
          <a:p>
            <a:pPr>
              <a:lnSpc>
                <a:spcPts val="2250"/>
              </a:lnSpc>
            </a:pPr>
            <a:r>
              <a:rPr lang="en-US" sz="1600" dirty="0">
                <a:solidFill>
                  <a:srgbClr val="2C3249"/>
                </a:solidFill>
                <a:latin typeface="Martel Sans" pitchFamily="34" charset="0"/>
                <a:ea typeface="Martel Sans" pitchFamily="34" charset="-122"/>
                <a:cs typeface="Martel Sans" pitchFamily="34" charset="-120"/>
              </a:rPr>
              <a:t>	 system functionality.</a:t>
            </a:r>
            <a:endParaRPr lang="en-US" sz="1600" dirty="0"/>
          </a:p>
        </p:txBody>
      </p:sp>
      <p:sp>
        <p:nvSpPr>
          <p:cNvPr id="12" name="Text 8"/>
          <p:cNvSpPr/>
          <p:nvPr/>
        </p:nvSpPr>
        <p:spPr>
          <a:xfrm>
            <a:off x="982861" y="5287185"/>
            <a:ext cx="2268260" cy="283488"/>
          </a:xfrm>
          <a:prstGeom prst="rect">
            <a:avLst/>
          </a:prstGeom>
          <a:noFill/>
          <a:ln/>
        </p:spPr>
        <p:txBody>
          <a:bodyPr wrap="none" lIns="0" tIns="0" rIns="0" bIns="0" rtlCol="0" anchor="t"/>
          <a:lstStyle/>
          <a:p>
            <a:pPr marL="0" indent="0" algn="l">
              <a:lnSpc>
                <a:spcPts val="2200"/>
              </a:lnSpc>
              <a:buNone/>
            </a:pPr>
            <a:r>
              <a:rPr lang="en-US" sz="2400" dirty="0">
                <a:solidFill>
                  <a:srgbClr val="2C3249"/>
                </a:solidFill>
                <a:latin typeface="Kanit Light" pitchFamily="34" charset="0"/>
                <a:ea typeface="Kanit Light" pitchFamily="34" charset="-122"/>
                <a:cs typeface="Kanit Light" pitchFamily="34" charset="-120"/>
              </a:rPr>
              <a:t>Allocation Graphs</a:t>
            </a:r>
            <a:endParaRPr lang="en-US" sz="2400" dirty="0"/>
          </a:p>
        </p:txBody>
      </p:sp>
      <p:sp>
        <p:nvSpPr>
          <p:cNvPr id="13" name="Text 9"/>
          <p:cNvSpPr/>
          <p:nvPr/>
        </p:nvSpPr>
        <p:spPr>
          <a:xfrm>
            <a:off x="982861" y="6338590"/>
            <a:ext cx="5810626" cy="718558"/>
          </a:xfrm>
          <a:prstGeom prst="rect">
            <a:avLst/>
          </a:prstGeom>
          <a:noFill/>
          <a:ln/>
        </p:spPr>
        <p:txBody>
          <a:bodyPr wrap="none" lIns="0" tIns="0" rIns="0" bIns="0" rtlCol="0" anchor="t"/>
          <a:lstStyle/>
          <a:p>
            <a:pPr marL="0" indent="0" algn="l">
              <a:lnSpc>
                <a:spcPts val="2250"/>
              </a:lnSpc>
              <a:buNone/>
            </a:pPr>
            <a:r>
              <a:rPr lang="en-US" sz="1600" dirty="0">
                <a:solidFill>
                  <a:srgbClr val="2C3249"/>
                </a:solidFill>
                <a:latin typeface="Martel Sans" pitchFamily="34" charset="0"/>
                <a:ea typeface="Martel Sans" pitchFamily="34" charset="-122"/>
                <a:cs typeface="Martel Sans" pitchFamily="34" charset="-120"/>
              </a:rPr>
              <a:t>	Visual representation of optimal ATM cash distribution</a:t>
            </a:r>
          </a:p>
          <a:p>
            <a:pPr>
              <a:lnSpc>
                <a:spcPts val="2250"/>
              </a:lnSpc>
            </a:pPr>
            <a:r>
              <a:rPr lang="en-US" sz="1600" dirty="0">
                <a:solidFill>
                  <a:srgbClr val="2C3249"/>
                </a:solidFill>
                <a:latin typeface="Martel Sans" pitchFamily="34" charset="0"/>
                <a:cs typeface="Martel Sans" pitchFamily="34" charset="-120"/>
              </a:rPr>
              <a:t>		</a:t>
            </a:r>
            <a:r>
              <a:rPr lang="en-US" sz="1600" dirty="0">
                <a:solidFill>
                  <a:srgbClr val="2C3249"/>
                </a:solidFill>
                <a:latin typeface="Martel Sans" pitchFamily="34" charset="0"/>
                <a:ea typeface="Martel Sans" pitchFamily="34" charset="-122"/>
                <a:cs typeface="Martel Sans" pitchFamily="34" charset="-120"/>
              </a:rPr>
              <a:t> paths and quantities.</a:t>
            </a:r>
            <a:endParaRPr lang="en-US" sz="1600" dirty="0"/>
          </a:p>
        </p:txBody>
      </p:sp>
      <p:sp>
        <p:nvSpPr>
          <p:cNvPr id="15" name="Shape 11"/>
          <p:cNvSpPr/>
          <p:nvPr/>
        </p:nvSpPr>
        <p:spPr>
          <a:xfrm>
            <a:off x="801411" y="4389238"/>
            <a:ext cx="6732574" cy="45719"/>
          </a:xfrm>
          <a:prstGeom prst="roundRect">
            <a:avLst>
              <a:gd name="adj" fmla="val 333395"/>
            </a:avLst>
          </a:prstGeom>
          <a:solidFill>
            <a:srgbClr val="C5D2CF"/>
          </a:solidFill>
          <a:ln/>
        </p:spPr>
      </p:sp>
      <p:sp>
        <p:nvSpPr>
          <p:cNvPr id="16" name="Shape 12"/>
          <p:cNvSpPr/>
          <p:nvPr/>
        </p:nvSpPr>
        <p:spPr>
          <a:xfrm>
            <a:off x="4345067" y="4173855"/>
            <a:ext cx="453628" cy="453628"/>
          </a:xfrm>
          <a:prstGeom prst="roundRect">
            <a:avLst>
              <a:gd name="adj" fmla="val 16801"/>
            </a:avLst>
          </a:prstGeom>
          <a:solidFill>
            <a:srgbClr val="FFFFFF"/>
          </a:solidFill>
          <a:ln w="22860">
            <a:solidFill>
              <a:srgbClr val="C5D2CF"/>
            </a:solidFill>
            <a:prstDash val="solid"/>
          </a:ln>
        </p:spPr>
      </p:sp>
      <p:pic>
        <p:nvPicPr>
          <p:cNvPr id="17" name="Image 2" descr="preencoded.png"/>
          <p:cNvPicPr>
            <a:picLocks noChangeAspect="1"/>
          </p:cNvPicPr>
          <p:nvPr/>
        </p:nvPicPr>
        <p:blipFill>
          <a:blip r:embed="rId3"/>
          <a:stretch>
            <a:fillRect/>
          </a:stretch>
        </p:blipFill>
        <p:spPr>
          <a:xfrm>
            <a:off x="4458414" y="4258866"/>
            <a:ext cx="226814" cy="283488"/>
          </a:xfrm>
          <a:prstGeom prst="rect">
            <a:avLst/>
          </a:prstGeom>
        </p:spPr>
      </p:pic>
      <p:sp>
        <p:nvSpPr>
          <p:cNvPr id="18" name="Text 13"/>
          <p:cNvSpPr/>
          <p:nvPr/>
        </p:nvSpPr>
        <p:spPr>
          <a:xfrm>
            <a:off x="982861" y="4842867"/>
            <a:ext cx="2268260" cy="283488"/>
          </a:xfrm>
          <a:prstGeom prst="rect">
            <a:avLst/>
          </a:prstGeom>
          <a:noFill/>
          <a:ln/>
        </p:spPr>
        <p:txBody>
          <a:bodyPr wrap="none" lIns="0" tIns="0" rIns="0" bIns="0" rtlCol="0" anchor="t"/>
          <a:lstStyle/>
          <a:p>
            <a:pPr marL="0" indent="0" algn="l">
              <a:lnSpc>
                <a:spcPts val="2200"/>
              </a:lnSpc>
              <a:buNone/>
            </a:pPr>
            <a:endParaRPr lang="en-US" sz="1750" dirty="0"/>
          </a:p>
        </p:txBody>
      </p:sp>
      <p:sp>
        <p:nvSpPr>
          <p:cNvPr id="19" name="Text 14"/>
          <p:cNvSpPr/>
          <p:nvPr/>
        </p:nvSpPr>
        <p:spPr>
          <a:xfrm>
            <a:off x="982861" y="5235178"/>
            <a:ext cx="7178278" cy="290274"/>
          </a:xfrm>
          <a:prstGeom prst="rect">
            <a:avLst/>
          </a:prstGeom>
          <a:noFill/>
          <a:ln/>
        </p:spPr>
        <p:txBody>
          <a:bodyPr wrap="none" lIns="0" tIns="0" rIns="0" bIns="0" rtlCol="0" anchor="t"/>
          <a:lstStyle/>
          <a:p>
            <a:pPr marL="0" indent="0" algn="l">
              <a:lnSpc>
                <a:spcPts val="2250"/>
              </a:lnSpc>
              <a:buNone/>
            </a:pPr>
            <a:endParaRPr lang="en-US" sz="1400" dirty="0"/>
          </a:p>
        </p:txBody>
      </p:sp>
      <p:sp>
        <p:nvSpPr>
          <p:cNvPr id="24" name="Text 18"/>
          <p:cNvSpPr/>
          <p:nvPr/>
        </p:nvSpPr>
        <p:spPr>
          <a:xfrm>
            <a:off x="982861" y="6432709"/>
            <a:ext cx="2268260" cy="283488"/>
          </a:xfrm>
          <a:prstGeom prst="rect">
            <a:avLst/>
          </a:prstGeom>
          <a:noFill/>
          <a:ln/>
        </p:spPr>
        <p:txBody>
          <a:bodyPr wrap="none" lIns="0" tIns="0" rIns="0" bIns="0" rtlCol="0" anchor="t"/>
          <a:lstStyle/>
          <a:p>
            <a:pPr marL="0" indent="0" algn="l">
              <a:lnSpc>
                <a:spcPts val="2200"/>
              </a:lnSpc>
              <a:buNone/>
            </a:pPr>
            <a:endParaRPr lang="en-US" sz="1750" dirty="0"/>
          </a:p>
        </p:txBody>
      </p:sp>
      <p:sp>
        <p:nvSpPr>
          <p:cNvPr id="25" name="Text 19"/>
          <p:cNvSpPr/>
          <p:nvPr/>
        </p:nvSpPr>
        <p:spPr>
          <a:xfrm>
            <a:off x="982861" y="6825020"/>
            <a:ext cx="7178278" cy="580549"/>
          </a:xfrm>
          <a:prstGeom prst="rect">
            <a:avLst/>
          </a:prstGeom>
          <a:noFill/>
          <a:ln/>
        </p:spPr>
        <p:txBody>
          <a:bodyPr wrap="square" lIns="0" tIns="0" rIns="0" bIns="0" rtlCol="0" anchor="t"/>
          <a:lstStyle/>
          <a:p>
            <a:pPr marL="0" indent="0" algn="l">
              <a:lnSpc>
                <a:spcPts val="2250"/>
              </a:lnSpc>
              <a:buNone/>
            </a:pPr>
            <a:endParaRPr lang="en-US" sz="1400" dirty="0"/>
          </a:p>
        </p:txBody>
      </p:sp>
      <p:pic>
        <p:nvPicPr>
          <p:cNvPr id="28" name="Picture 27">
            <a:extLst>
              <a:ext uri="{FF2B5EF4-FFF2-40B4-BE49-F238E27FC236}">
                <a16:creationId xmlns:a16="http://schemas.microsoft.com/office/drawing/2014/main" id="{BFCED08B-2B8C-24BB-D45E-035A60E8F461}"/>
              </a:ext>
            </a:extLst>
          </p:cNvPr>
          <p:cNvPicPr>
            <a:picLocks noChangeAspect="1"/>
          </p:cNvPicPr>
          <p:nvPr/>
        </p:nvPicPr>
        <p:blipFill>
          <a:blip r:embed="rId4"/>
          <a:stretch>
            <a:fillRect/>
          </a:stretch>
        </p:blipFill>
        <p:spPr>
          <a:xfrm>
            <a:off x="7997057" y="2114379"/>
            <a:ext cx="6313583" cy="858821"/>
          </a:xfrm>
          <a:prstGeom prst="rect">
            <a:avLst/>
          </a:prstGeom>
        </p:spPr>
      </p:pic>
      <p:pic>
        <p:nvPicPr>
          <p:cNvPr id="30" name="Picture 29">
            <a:extLst>
              <a:ext uri="{FF2B5EF4-FFF2-40B4-BE49-F238E27FC236}">
                <a16:creationId xmlns:a16="http://schemas.microsoft.com/office/drawing/2014/main" id="{BFE7D3F0-B57A-F42C-74AF-B907B1B4A839}"/>
              </a:ext>
            </a:extLst>
          </p:cNvPr>
          <p:cNvPicPr>
            <a:picLocks noChangeAspect="1"/>
          </p:cNvPicPr>
          <p:nvPr/>
        </p:nvPicPr>
        <p:blipFill>
          <a:blip r:embed="rId5"/>
          <a:stretch>
            <a:fillRect/>
          </a:stretch>
        </p:blipFill>
        <p:spPr>
          <a:xfrm>
            <a:off x="8760370" y="3650825"/>
            <a:ext cx="4786956" cy="383969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992B3-646F-2A3D-97B0-B07887A282DF}"/>
            </a:ext>
          </a:extLst>
        </p:cNvPr>
        <p:cNvGrpSpPr/>
        <p:nvPr/>
      </p:nvGrpSpPr>
      <p:grpSpPr>
        <a:xfrm>
          <a:off x="0" y="0"/>
          <a:ext cx="0" cy="0"/>
          <a:chOff x="0" y="0"/>
          <a:chExt cx="0" cy="0"/>
        </a:xfrm>
      </p:grpSpPr>
      <p:sp>
        <p:nvSpPr>
          <p:cNvPr id="2" name="Shape 1">
            <a:extLst>
              <a:ext uri="{FF2B5EF4-FFF2-40B4-BE49-F238E27FC236}">
                <a16:creationId xmlns:a16="http://schemas.microsoft.com/office/drawing/2014/main" id="{ABBEA1F6-69C4-9708-82E1-EDCD03ACA9FB}"/>
              </a:ext>
            </a:extLst>
          </p:cNvPr>
          <p:cNvSpPr/>
          <p:nvPr/>
        </p:nvSpPr>
        <p:spPr>
          <a:xfrm>
            <a:off x="932023" y="4652066"/>
            <a:ext cx="6641227" cy="3034097"/>
          </a:xfrm>
          <a:prstGeom prst="roundRect">
            <a:avLst>
              <a:gd name="adj" fmla="val 1245"/>
            </a:avLst>
          </a:prstGeom>
          <a:solidFill>
            <a:srgbClr val="DFECE9"/>
          </a:solidFill>
          <a:ln w="7620">
            <a:solidFill>
              <a:srgbClr val="C5D2CF"/>
            </a:solidFill>
            <a:prstDash val="solid"/>
          </a:ln>
        </p:spPr>
      </p:sp>
      <p:sp>
        <p:nvSpPr>
          <p:cNvPr id="3" name="Text 0">
            <a:extLst>
              <a:ext uri="{FF2B5EF4-FFF2-40B4-BE49-F238E27FC236}">
                <a16:creationId xmlns:a16="http://schemas.microsoft.com/office/drawing/2014/main" id="{F6B4E1B9-C9B2-C5E1-080F-736575ECDE67}"/>
              </a:ext>
            </a:extLst>
          </p:cNvPr>
          <p:cNvSpPr/>
          <p:nvPr/>
        </p:nvSpPr>
        <p:spPr>
          <a:xfrm>
            <a:off x="793790" y="634960"/>
            <a:ext cx="4546878" cy="566976"/>
          </a:xfrm>
          <a:prstGeom prst="rect">
            <a:avLst/>
          </a:prstGeom>
          <a:noFill/>
          <a:ln/>
        </p:spPr>
        <p:txBody>
          <a:bodyPr wrap="none" lIns="0" tIns="0" rIns="0" bIns="0" rtlCol="0" anchor="t"/>
          <a:lstStyle/>
          <a:p>
            <a:pPr marL="0" indent="0" algn="l">
              <a:lnSpc>
                <a:spcPts val="4450"/>
              </a:lnSpc>
              <a:buNone/>
            </a:pPr>
            <a:r>
              <a:rPr lang="en-US" sz="3550" dirty="0">
                <a:solidFill>
                  <a:srgbClr val="272D45"/>
                </a:solidFill>
                <a:latin typeface="Kanit Light" pitchFamily="34" charset="0"/>
                <a:ea typeface="Kanit Light" pitchFamily="34" charset="-122"/>
                <a:cs typeface="Kanit Light" pitchFamily="34" charset="-120"/>
              </a:rPr>
              <a:t>System Demonstration</a:t>
            </a:r>
            <a:endParaRPr lang="en-US" sz="3550" dirty="0"/>
          </a:p>
        </p:txBody>
      </p:sp>
      <p:sp>
        <p:nvSpPr>
          <p:cNvPr id="4" name="Shape 1">
            <a:extLst>
              <a:ext uri="{FF2B5EF4-FFF2-40B4-BE49-F238E27FC236}">
                <a16:creationId xmlns:a16="http://schemas.microsoft.com/office/drawing/2014/main" id="{765AEF07-60FC-6F6B-F006-7A38A9AED6F9}"/>
              </a:ext>
            </a:extLst>
          </p:cNvPr>
          <p:cNvSpPr/>
          <p:nvPr/>
        </p:nvSpPr>
        <p:spPr>
          <a:xfrm>
            <a:off x="932024" y="1278539"/>
            <a:ext cx="6641227" cy="3034097"/>
          </a:xfrm>
          <a:prstGeom prst="roundRect">
            <a:avLst>
              <a:gd name="adj" fmla="val 1245"/>
            </a:avLst>
          </a:prstGeom>
          <a:solidFill>
            <a:srgbClr val="DFECE9"/>
          </a:solidFill>
          <a:ln w="7620">
            <a:solidFill>
              <a:srgbClr val="C5D2CF"/>
            </a:solidFill>
            <a:prstDash val="solid"/>
          </a:ln>
        </p:spPr>
      </p:sp>
      <p:sp>
        <p:nvSpPr>
          <p:cNvPr id="6" name="Text 3">
            <a:extLst>
              <a:ext uri="{FF2B5EF4-FFF2-40B4-BE49-F238E27FC236}">
                <a16:creationId xmlns:a16="http://schemas.microsoft.com/office/drawing/2014/main" id="{A6BA1511-CBB0-9D35-21E9-7AF02D55E6BD}"/>
              </a:ext>
            </a:extLst>
          </p:cNvPr>
          <p:cNvSpPr/>
          <p:nvPr/>
        </p:nvSpPr>
        <p:spPr>
          <a:xfrm>
            <a:off x="982861" y="1663184"/>
            <a:ext cx="2268260" cy="283488"/>
          </a:xfrm>
          <a:prstGeom prst="rect">
            <a:avLst/>
          </a:prstGeom>
          <a:noFill/>
          <a:ln/>
        </p:spPr>
        <p:txBody>
          <a:bodyPr wrap="none" lIns="0" tIns="0" rIns="0" bIns="0" rtlCol="0" anchor="t"/>
          <a:lstStyle/>
          <a:p>
            <a:pPr marL="0" indent="0" algn="l">
              <a:lnSpc>
                <a:spcPts val="2200"/>
              </a:lnSpc>
              <a:buNone/>
            </a:pPr>
            <a:endParaRPr lang="en-US" sz="1750" dirty="0"/>
          </a:p>
        </p:txBody>
      </p:sp>
      <p:sp>
        <p:nvSpPr>
          <p:cNvPr id="7" name="Text 4">
            <a:extLst>
              <a:ext uri="{FF2B5EF4-FFF2-40B4-BE49-F238E27FC236}">
                <a16:creationId xmlns:a16="http://schemas.microsoft.com/office/drawing/2014/main" id="{B472E4F4-981E-DE3B-617B-6D29804BC5FF}"/>
              </a:ext>
            </a:extLst>
          </p:cNvPr>
          <p:cNvSpPr/>
          <p:nvPr/>
        </p:nvSpPr>
        <p:spPr>
          <a:xfrm>
            <a:off x="982861" y="2055495"/>
            <a:ext cx="7178278" cy="290274"/>
          </a:xfrm>
          <a:prstGeom prst="rect">
            <a:avLst/>
          </a:prstGeom>
          <a:noFill/>
          <a:ln/>
        </p:spPr>
        <p:txBody>
          <a:bodyPr wrap="none" lIns="0" tIns="0" rIns="0" bIns="0" rtlCol="0" anchor="t"/>
          <a:lstStyle/>
          <a:p>
            <a:pPr marL="0" indent="0" algn="l">
              <a:lnSpc>
                <a:spcPts val="2250"/>
              </a:lnSpc>
              <a:buNone/>
            </a:pPr>
            <a:endParaRPr lang="en-US" sz="1400" dirty="0"/>
          </a:p>
        </p:txBody>
      </p:sp>
      <p:sp>
        <p:nvSpPr>
          <p:cNvPr id="12" name="Text 8">
            <a:extLst>
              <a:ext uri="{FF2B5EF4-FFF2-40B4-BE49-F238E27FC236}">
                <a16:creationId xmlns:a16="http://schemas.microsoft.com/office/drawing/2014/main" id="{851A7227-9107-8064-1FC0-0468E0EE44E5}"/>
              </a:ext>
            </a:extLst>
          </p:cNvPr>
          <p:cNvSpPr/>
          <p:nvPr/>
        </p:nvSpPr>
        <p:spPr>
          <a:xfrm>
            <a:off x="982861" y="3253026"/>
            <a:ext cx="2268260" cy="283488"/>
          </a:xfrm>
          <a:prstGeom prst="rect">
            <a:avLst/>
          </a:prstGeom>
          <a:noFill/>
          <a:ln/>
        </p:spPr>
        <p:txBody>
          <a:bodyPr wrap="none" lIns="0" tIns="0" rIns="0" bIns="0" rtlCol="0" anchor="t"/>
          <a:lstStyle/>
          <a:p>
            <a:pPr marL="0" indent="0" algn="l">
              <a:lnSpc>
                <a:spcPts val="2200"/>
              </a:lnSpc>
              <a:buNone/>
            </a:pPr>
            <a:endParaRPr lang="en-US" sz="1750" dirty="0"/>
          </a:p>
        </p:txBody>
      </p:sp>
      <p:sp>
        <p:nvSpPr>
          <p:cNvPr id="13" name="Text 9">
            <a:extLst>
              <a:ext uri="{FF2B5EF4-FFF2-40B4-BE49-F238E27FC236}">
                <a16:creationId xmlns:a16="http://schemas.microsoft.com/office/drawing/2014/main" id="{571B4484-CE16-B3AE-4959-A10A61DAC8F1}"/>
              </a:ext>
            </a:extLst>
          </p:cNvPr>
          <p:cNvSpPr/>
          <p:nvPr/>
        </p:nvSpPr>
        <p:spPr>
          <a:xfrm>
            <a:off x="982861" y="3645337"/>
            <a:ext cx="7178278" cy="290274"/>
          </a:xfrm>
          <a:prstGeom prst="rect">
            <a:avLst/>
          </a:prstGeom>
          <a:noFill/>
          <a:ln/>
        </p:spPr>
        <p:txBody>
          <a:bodyPr wrap="none" lIns="0" tIns="0" rIns="0" bIns="0" rtlCol="0" anchor="t"/>
          <a:lstStyle/>
          <a:p>
            <a:pPr marL="0" indent="0" algn="l">
              <a:lnSpc>
                <a:spcPts val="2250"/>
              </a:lnSpc>
              <a:buNone/>
            </a:pPr>
            <a:endParaRPr lang="en-US" sz="1400" dirty="0"/>
          </a:p>
        </p:txBody>
      </p:sp>
      <p:sp>
        <p:nvSpPr>
          <p:cNvPr id="15" name="Shape 11">
            <a:extLst>
              <a:ext uri="{FF2B5EF4-FFF2-40B4-BE49-F238E27FC236}">
                <a16:creationId xmlns:a16="http://schemas.microsoft.com/office/drawing/2014/main" id="{9D5655B6-945B-2E78-792B-1E597F24D7D3}"/>
              </a:ext>
            </a:extLst>
          </p:cNvPr>
          <p:cNvSpPr/>
          <p:nvPr/>
        </p:nvSpPr>
        <p:spPr>
          <a:xfrm>
            <a:off x="801410" y="4389239"/>
            <a:ext cx="7541181" cy="22860"/>
          </a:xfrm>
          <a:prstGeom prst="roundRect">
            <a:avLst>
              <a:gd name="adj" fmla="val 333395"/>
            </a:avLst>
          </a:prstGeom>
          <a:solidFill>
            <a:srgbClr val="C5D2CF"/>
          </a:solidFill>
          <a:ln/>
        </p:spPr>
      </p:sp>
      <p:sp>
        <p:nvSpPr>
          <p:cNvPr id="18" name="Text 13">
            <a:extLst>
              <a:ext uri="{FF2B5EF4-FFF2-40B4-BE49-F238E27FC236}">
                <a16:creationId xmlns:a16="http://schemas.microsoft.com/office/drawing/2014/main" id="{52C404BA-DFAB-6898-1FEF-C1DC268B2AE7}"/>
              </a:ext>
            </a:extLst>
          </p:cNvPr>
          <p:cNvSpPr/>
          <p:nvPr/>
        </p:nvSpPr>
        <p:spPr>
          <a:xfrm>
            <a:off x="1386768" y="1755460"/>
            <a:ext cx="2268260" cy="283488"/>
          </a:xfrm>
          <a:prstGeom prst="rect">
            <a:avLst/>
          </a:prstGeom>
          <a:noFill/>
          <a:ln/>
        </p:spPr>
        <p:txBody>
          <a:bodyPr wrap="none" lIns="0" tIns="0" rIns="0" bIns="0" rtlCol="0" anchor="t"/>
          <a:lstStyle/>
          <a:p>
            <a:pPr marL="0" indent="0" algn="l">
              <a:lnSpc>
                <a:spcPts val="2200"/>
              </a:lnSpc>
              <a:buNone/>
            </a:pPr>
            <a:r>
              <a:rPr lang="en-US" sz="2400" dirty="0">
                <a:solidFill>
                  <a:srgbClr val="2C3249"/>
                </a:solidFill>
                <a:latin typeface="Kanit Light" pitchFamily="34" charset="0"/>
                <a:ea typeface="Kanit Light" pitchFamily="34" charset="-122"/>
                <a:cs typeface="Kanit Light" pitchFamily="34" charset="-120"/>
              </a:rPr>
              <a:t>Forecast vs. Actual</a:t>
            </a:r>
            <a:endParaRPr lang="en-US" sz="2400" dirty="0"/>
          </a:p>
        </p:txBody>
      </p:sp>
      <p:sp>
        <p:nvSpPr>
          <p:cNvPr id="19" name="Text 14">
            <a:extLst>
              <a:ext uri="{FF2B5EF4-FFF2-40B4-BE49-F238E27FC236}">
                <a16:creationId xmlns:a16="http://schemas.microsoft.com/office/drawing/2014/main" id="{91F6D3DA-2056-89E2-5D3D-BE6186E010ED}"/>
              </a:ext>
            </a:extLst>
          </p:cNvPr>
          <p:cNvSpPr/>
          <p:nvPr/>
        </p:nvSpPr>
        <p:spPr>
          <a:xfrm>
            <a:off x="1257742" y="2685199"/>
            <a:ext cx="7178278" cy="929657"/>
          </a:xfrm>
          <a:prstGeom prst="rect">
            <a:avLst/>
          </a:prstGeom>
          <a:noFill/>
          <a:ln/>
        </p:spPr>
        <p:txBody>
          <a:bodyPr wrap="none" lIns="0" tIns="0" rIns="0" bIns="0" rtlCol="0" anchor="t"/>
          <a:lstStyle/>
          <a:p>
            <a:pPr marL="0" indent="0" algn="l">
              <a:lnSpc>
                <a:spcPts val="2250"/>
              </a:lnSpc>
              <a:buNone/>
            </a:pPr>
            <a:r>
              <a:rPr lang="en-US" sz="1600" dirty="0">
                <a:solidFill>
                  <a:srgbClr val="2C3249"/>
                </a:solidFill>
                <a:latin typeface="Martel Sans" pitchFamily="34" charset="0"/>
                <a:ea typeface="Martel Sans" pitchFamily="34" charset="-122"/>
                <a:cs typeface="Martel Sans" pitchFamily="34" charset="-120"/>
              </a:rPr>
              <a:t>Comparison of predicted and actual cash usage to assess</a:t>
            </a:r>
          </a:p>
          <a:p>
            <a:pPr>
              <a:lnSpc>
                <a:spcPts val="2250"/>
              </a:lnSpc>
            </a:pPr>
            <a:r>
              <a:rPr lang="en-US" sz="1600" dirty="0"/>
              <a:t>	</a:t>
            </a:r>
            <a:r>
              <a:rPr lang="en-US" sz="1600" dirty="0">
                <a:solidFill>
                  <a:srgbClr val="2C3249"/>
                </a:solidFill>
                <a:latin typeface="Martel Sans" pitchFamily="34" charset="0"/>
                <a:ea typeface="Martel Sans" pitchFamily="34" charset="-122"/>
                <a:cs typeface="Martel Sans" pitchFamily="34" charset="-120"/>
              </a:rPr>
              <a:t> forecasting accuracy.</a:t>
            </a:r>
            <a:endParaRPr lang="en-US" sz="1600" dirty="0"/>
          </a:p>
        </p:txBody>
      </p:sp>
      <p:sp>
        <p:nvSpPr>
          <p:cNvPr id="24" name="Text 18">
            <a:extLst>
              <a:ext uri="{FF2B5EF4-FFF2-40B4-BE49-F238E27FC236}">
                <a16:creationId xmlns:a16="http://schemas.microsoft.com/office/drawing/2014/main" id="{2EDD7D28-5E6A-18E8-4B16-052E55DF92F8}"/>
              </a:ext>
            </a:extLst>
          </p:cNvPr>
          <p:cNvSpPr/>
          <p:nvPr/>
        </p:nvSpPr>
        <p:spPr>
          <a:xfrm>
            <a:off x="1386768" y="5000327"/>
            <a:ext cx="2268260" cy="283488"/>
          </a:xfrm>
          <a:prstGeom prst="rect">
            <a:avLst/>
          </a:prstGeom>
          <a:noFill/>
          <a:ln/>
        </p:spPr>
        <p:txBody>
          <a:bodyPr wrap="none" lIns="0" tIns="0" rIns="0" bIns="0" rtlCol="0" anchor="t"/>
          <a:lstStyle/>
          <a:p>
            <a:pPr marL="0" indent="0" algn="l">
              <a:lnSpc>
                <a:spcPts val="2200"/>
              </a:lnSpc>
              <a:buNone/>
            </a:pPr>
            <a:r>
              <a:rPr lang="en-US" sz="2400" dirty="0">
                <a:solidFill>
                  <a:srgbClr val="2C3249"/>
                </a:solidFill>
                <a:latin typeface="Kanit Light" pitchFamily="34" charset="0"/>
                <a:ea typeface="Kanit Light" pitchFamily="34" charset="-122"/>
                <a:cs typeface="Kanit Light" pitchFamily="34" charset="-120"/>
              </a:rPr>
              <a:t>System Outputs</a:t>
            </a:r>
            <a:endParaRPr lang="en-US" sz="2400" dirty="0"/>
          </a:p>
        </p:txBody>
      </p:sp>
      <p:sp>
        <p:nvSpPr>
          <p:cNvPr id="25" name="Text 19">
            <a:extLst>
              <a:ext uri="{FF2B5EF4-FFF2-40B4-BE49-F238E27FC236}">
                <a16:creationId xmlns:a16="http://schemas.microsoft.com/office/drawing/2014/main" id="{BAE4345E-2C04-1B72-2C91-9E96A38D55E0}"/>
              </a:ext>
            </a:extLst>
          </p:cNvPr>
          <p:cNvSpPr/>
          <p:nvPr/>
        </p:nvSpPr>
        <p:spPr>
          <a:xfrm>
            <a:off x="1527013" y="6045255"/>
            <a:ext cx="5417939" cy="580549"/>
          </a:xfrm>
          <a:prstGeom prst="rect">
            <a:avLst/>
          </a:prstGeom>
          <a:noFill/>
          <a:ln/>
        </p:spPr>
        <p:txBody>
          <a:bodyPr wrap="square" lIns="0" tIns="0" rIns="0" bIns="0" rtlCol="0" anchor="t"/>
          <a:lstStyle/>
          <a:p>
            <a:pPr marL="0" indent="0" algn="l">
              <a:lnSpc>
                <a:spcPts val="2250"/>
              </a:lnSpc>
              <a:buNone/>
            </a:pPr>
            <a:r>
              <a:rPr lang="en-US" sz="1600" dirty="0">
                <a:solidFill>
                  <a:srgbClr val="2C3249"/>
                </a:solidFill>
                <a:latin typeface="Martel Sans" pitchFamily="34" charset="0"/>
                <a:ea typeface="Martel Sans" pitchFamily="34" charset="-122"/>
                <a:cs typeface="Martel Sans" pitchFamily="34" charset="-120"/>
              </a:rPr>
              <a:t>Snapshots of real-time transactions and the system’s</a:t>
            </a:r>
          </a:p>
          <a:p>
            <a:pPr>
              <a:lnSpc>
                <a:spcPts val="2250"/>
              </a:lnSpc>
            </a:pPr>
            <a:r>
              <a:rPr lang="en-US" sz="1600" dirty="0">
                <a:solidFill>
                  <a:srgbClr val="2C3249"/>
                </a:solidFill>
                <a:latin typeface="Martel Sans" pitchFamily="34" charset="0"/>
                <a:ea typeface="Martel Sans" pitchFamily="34" charset="-122"/>
                <a:cs typeface="Martel Sans" pitchFamily="34" charset="-120"/>
              </a:rPr>
              <a:t>	 intelligent allocation decisions.</a:t>
            </a:r>
            <a:endParaRPr lang="en-US" sz="1600" dirty="0"/>
          </a:p>
        </p:txBody>
      </p:sp>
      <p:pic>
        <p:nvPicPr>
          <p:cNvPr id="27" name="Picture 26">
            <a:extLst>
              <a:ext uri="{FF2B5EF4-FFF2-40B4-BE49-F238E27FC236}">
                <a16:creationId xmlns:a16="http://schemas.microsoft.com/office/drawing/2014/main" id="{E2AC3584-B393-C753-8E39-AD6A71D721D6}"/>
              </a:ext>
            </a:extLst>
          </p:cNvPr>
          <p:cNvPicPr>
            <a:picLocks noChangeAspect="1"/>
          </p:cNvPicPr>
          <p:nvPr/>
        </p:nvPicPr>
        <p:blipFill>
          <a:blip r:embed="rId3"/>
          <a:stretch>
            <a:fillRect/>
          </a:stretch>
        </p:blipFill>
        <p:spPr>
          <a:xfrm>
            <a:off x="8839927" y="4238654"/>
            <a:ext cx="4723890" cy="3860920"/>
          </a:xfrm>
          <a:prstGeom prst="rect">
            <a:avLst/>
          </a:prstGeom>
        </p:spPr>
      </p:pic>
      <p:pic>
        <p:nvPicPr>
          <p:cNvPr id="29" name="Picture 28">
            <a:extLst>
              <a:ext uri="{FF2B5EF4-FFF2-40B4-BE49-F238E27FC236}">
                <a16:creationId xmlns:a16="http://schemas.microsoft.com/office/drawing/2014/main" id="{51E40C8A-0784-FD4B-298B-99DC88AC6135}"/>
              </a:ext>
            </a:extLst>
          </p:cNvPr>
          <p:cNvPicPr>
            <a:picLocks noChangeAspect="1"/>
          </p:cNvPicPr>
          <p:nvPr/>
        </p:nvPicPr>
        <p:blipFill>
          <a:blip r:embed="rId4"/>
          <a:stretch>
            <a:fillRect/>
          </a:stretch>
        </p:blipFill>
        <p:spPr>
          <a:xfrm>
            <a:off x="8342591" y="936064"/>
            <a:ext cx="5940795" cy="2819410"/>
          </a:xfrm>
          <a:prstGeom prst="rect">
            <a:avLst/>
          </a:prstGeom>
        </p:spPr>
      </p:pic>
    </p:spTree>
    <p:extLst>
      <p:ext uri="{BB962C8B-B14F-4D97-AF65-F5344CB8AC3E}">
        <p14:creationId xmlns:p14="http://schemas.microsoft.com/office/powerpoint/2010/main" val="41464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5486400" cy="8229600"/>
          </a:xfrm>
          <a:prstGeom prst="rect">
            <a:avLst/>
          </a:prstGeom>
        </p:spPr>
      </p:pic>
      <p:sp>
        <p:nvSpPr>
          <p:cNvPr id="3" name="Text 0"/>
          <p:cNvSpPr/>
          <p:nvPr/>
        </p:nvSpPr>
        <p:spPr>
          <a:xfrm>
            <a:off x="6197560" y="558760"/>
            <a:ext cx="6998137" cy="412671"/>
          </a:xfrm>
          <a:prstGeom prst="rect">
            <a:avLst/>
          </a:prstGeom>
          <a:noFill/>
          <a:ln/>
        </p:spPr>
        <p:txBody>
          <a:bodyPr wrap="none" lIns="0" tIns="0" rIns="0" bIns="0" rtlCol="0" anchor="t"/>
          <a:lstStyle/>
          <a:p>
            <a:pPr marL="0" indent="0" algn="l">
              <a:lnSpc>
                <a:spcPts val="3250"/>
              </a:lnSpc>
              <a:buNone/>
            </a:pPr>
            <a:r>
              <a:rPr lang="en-US" sz="2600" dirty="0">
                <a:solidFill>
                  <a:srgbClr val="272D45"/>
                </a:solidFill>
                <a:latin typeface="Kanit Light" pitchFamily="34" charset="0"/>
                <a:ea typeface="Kanit Light" pitchFamily="34" charset="-122"/>
                <a:cs typeface="Kanit Light" pitchFamily="34" charset="-120"/>
              </a:rPr>
              <a:t>Future Enhancements in ATM Cash Management</a:t>
            </a:r>
            <a:endParaRPr lang="en-US" sz="2600" dirty="0"/>
          </a:p>
        </p:txBody>
      </p:sp>
      <p:sp>
        <p:nvSpPr>
          <p:cNvPr id="4" name="Text 1"/>
          <p:cNvSpPr/>
          <p:nvPr/>
        </p:nvSpPr>
        <p:spPr>
          <a:xfrm>
            <a:off x="6197560" y="1169551"/>
            <a:ext cx="7721679" cy="422434"/>
          </a:xfrm>
          <a:prstGeom prst="rect">
            <a:avLst/>
          </a:prstGeom>
          <a:noFill/>
          <a:ln/>
        </p:spPr>
        <p:txBody>
          <a:bodyPr wrap="square" lIns="0" tIns="0" rIns="0" bIns="0" rtlCol="0" anchor="t"/>
          <a:lstStyle/>
          <a:p>
            <a:pPr marL="0" indent="0" algn="l">
              <a:lnSpc>
                <a:spcPts val="1650"/>
              </a:lnSpc>
              <a:buNone/>
            </a:pPr>
            <a:r>
              <a:rPr lang="en-US" sz="1400" dirty="0">
                <a:solidFill>
                  <a:srgbClr val="2C3249"/>
                </a:solidFill>
                <a:latin typeface="Martel Sans" pitchFamily="34" charset="0"/>
                <a:ea typeface="Martel Sans" pitchFamily="34" charset="-122"/>
                <a:cs typeface="Martel Sans" pitchFamily="34" charset="-120"/>
              </a:rPr>
              <a:t>To elevate our demand-driven ATM cash distribution system, we envision integrating advanced technologies and sophisticated optimization techniques.</a:t>
            </a:r>
            <a:endParaRPr lang="en-US" sz="1400" dirty="0"/>
          </a:p>
        </p:txBody>
      </p:sp>
      <p:sp>
        <p:nvSpPr>
          <p:cNvPr id="5" name="Shape 2"/>
          <p:cNvSpPr/>
          <p:nvPr/>
        </p:nvSpPr>
        <p:spPr>
          <a:xfrm>
            <a:off x="6197560" y="1938695"/>
            <a:ext cx="7721679" cy="1185386"/>
          </a:xfrm>
          <a:prstGeom prst="roundRect">
            <a:avLst>
              <a:gd name="adj" fmla="val 6171"/>
            </a:avLst>
          </a:prstGeom>
          <a:solidFill>
            <a:srgbClr val="FFFFFF"/>
          </a:solidFill>
          <a:ln/>
        </p:spPr>
      </p:sp>
      <p:sp>
        <p:nvSpPr>
          <p:cNvPr id="6" name="Shape 3"/>
          <p:cNvSpPr/>
          <p:nvPr/>
        </p:nvSpPr>
        <p:spPr>
          <a:xfrm>
            <a:off x="6197560" y="1923455"/>
            <a:ext cx="7721679" cy="60960"/>
          </a:xfrm>
          <a:prstGeom prst="roundRect">
            <a:avLst>
              <a:gd name="adj" fmla="val 91004"/>
            </a:avLst>
          </a:prstGeom>
          <a:solidFill>
            <a:srgbClr val="437066"/>
          </a:solidFill>
          <a:ln/>
        </p:spPr>
      </p:sp>
      <p:sp>
        <p:nvSpPr>
          <p:cNvPr id="7" name="Shape 4"/>
          <p:cNvSpPr/>
          <p:nvPr/>
        </p:nvSpPr>
        <p:spPr>
          <a:xfrm>
            <a:off x="9860280" y="1740575"/>
            <a:ext cx="396240" cy="396240"/>
          </a:xfrm>
          <a:prstGeom prst="roundRect">
            <a:avLst>
              <a:gd name="adj" fmla="val 230769"/>
            </a:avLst>
          </a:prstGeom>
          <a:solidFill>
            <a:srgbClr val="437066"/>
          </a:solidFill>
          <a:ln/>
        </p:spPr>
      </p:sp>
      <p:pic>
        <p:nvPicPr>
          <p:cNvPr id="8" name="Image 1" descr="preencoded.png"/>
          <p:cNvPicPr>
            <a:picLocks noChangeAspect="1"/>
          </p:cNvPicPr>
          <p:nvPr/>
        </p:nvPicPr>
        <p:blipFill>
          <a:blip r:embed="rId3"/>
          <a:stretch>
            <a:fillRect/>
          </a:stretch>
        </p:blipFill>
        <p:spPr>
          <a:xfrm>
            <a:off x="9979104" y="1895863"/>
            <a:ext cx="158472" cy="198120"/>
          </a:xfrm>
          <a:prstGeom prst="rect">
            <a:avLst/>
          </a:prstGeom>
        </p:spPr>
      </p:pic>
      <p:sp>
        <p:nvSpPr>
          <p:cNvPr id="9" name="Text 5"/>
          <p:cNvSpPr/>
          <p:nvPr/>
        </p:nvSpPr>
        <p:spPr>
          <a:xfrm>
            <a:off x="6344841" y="2268855"/>
            <a:ext cx="1844516" cy="206335"/>
          </a:xfrm>
          <a:prstGeom prst="rect">
            <a:avLst/>
          </a:prstGeom>
          <a:noFill/>
          <a:ln/>
        </p:spPr>
        <p:txBody>
          <a:bodyPr wrap="none" lIns="0" tIns="0" rIns="0" bIns="0" rtlCol="0" anchor="t"/>
          <a:lstStyle/>
          <a:p>
            <a:pPr marL="0" indent="0" algn="l">
              <a:lnSpc>
                <a:spcPts val="1600"/>
              </a:lnSpc>
              <a:buNone/>
            </a:pPr>
            <a:r>
              <a:rPr lang="en-US" sz="2000" dirty="0">
                <a:solidFill>
                  <a:srgbClr val="2C3249"/>
                </a:solidFill>
                <a:latin typeface="Kanit Light" pitchFamily="34" charset="0"/>
                <a:ea typeface="Kanit Light" pitchFamily="34" charset="-122"/>
                <a:cs typeface="Kanit Light" pitchFamily="34" charset="-120"/>
              </a:rPr>
              <a:t>Advanced ML Forecasting</a:t>
            </a:r>
            <a:endParaRPr lang="en-US" sz="2000" dirty="0"/>
          </a:p>
        </p:txBody>
      </p:sp>
      <p:sp>
        <p:nvSpPr>
          <p:cNvPr id="10" name="Text 6"/>
          <p:cNvSpPr/>
          <p:nvPr/>
        </p:nvSpPr>
        <p:spPr>
          <a:xfrm>
            <a:off x="6344841" y="2554367"/>
            <a:ext cx="7427119" cy="422434"/>
          </a:xfrm>
          <a:prstGeom prst="rect">
            <a:avLst/>
          </a:prstGeom>
          <a:noFill/>
          <a:ln/>
        </p:spPr>
        <p:txBody>
          <a:bodyPr wrap="square" lIns="0" tIns="0" rIns="0" bIns="0" rtlCol="0" anchor="t"/>
          <a:lstStyle/>
          <a:p>
            <a:pPr marL="0" indent="0" algn="l">
              <a:lnSpc>
                <a:spcPts val="1650"/>
              </a:lnSpc>
              <a:buNone/>
            </a:pPr>
            <a:r>
              <a:rPr lang="en-US" sz="1400" dirty="0">
                <a:solidFill>
                  <a:srgbClr val="2C3249"/>
                </a:solidFill>
                <a:latin typeface="Martel Sans" pitchFamily="34" charset="0"/>
                <a:ea typeface="Martel Sans" pitchFamily="34" charset="-122"/>
                <a:cs typeface="Martel Sans" pitchFamily="34" charset="-120"/>
              </a:rPr>
              <a:t>Leveraging LSTM and ARIMA models for highly accurate demand forecasting, predicting cash needs with unprecedented precision.</a:t>
            </a:r>
            <a:endParaRPr lang="en-US" sz="1400" dirty="0"/>
          </a:p>
        </p:txBody>
      </p:sp>
      <p:sp>
        <p:nvSpPr>
          <p:cNvPr id="11" name="Shape 7"/>
          <p:cNvSpPr/>
          <p:nvPr/>
        </p:nvSpPr>
        <p:spPr>
          <a:xfrm>
            <a:off x="6197560" y="3454241"/>
            <a:ext cx="7721679" cy="1185386"/>
          </a:xfrm>
          <a:prstGeom prst="roundRect">
            <a:avLst>
              <a:gd name="adj" fmla="val 6171"/>
            </a:avLst>
          </a:prstGeom>
          <a:solidFill>
            <a:srgbClr val="FFFFFF"/>
          </a:solidFill>
          <a:ln/>
        </p:spPr>
      </p:sp>
      <p:sp>
        <p:nvSpPr>
          <p:cNvPr id="12" name="Shape 8"/>
          <p:cNvSpPr/>
          <p:nvPr/>
        </p:nvSpPr>
        <p:spPr>
          <a:xfrm>
            <a:off x="6197560" y="3439001"/>
            <a:ext cx="7721679" cy="60960"/>
          </a:xfrm>
          <a:prstGeom prst="roundRect">
            <a:avLst>
              <a:gd name="adj" fmla="val 91004"/>
            </a:avLst>
          </a:prstGeom>
          <a:solidFill>
            <a:srgbClr val="437066"/>
          </a:solidFill>
          <a:ln/>
        </p:spPr>
      </p:sp>
      <p:sp>
        <p:nvSpPr>
          <p:cNvPr id="13" name="Shape 9"/>
          <p:cNvSpPr/>
          <p:nvPr/>
        </p:nvSpPr>
        <p:spPr>
          <a:xfrm>
            <a:off x="9860280" y="3256121"/>
            <a:ext cx="396240" cy="396240"/>
          </a:xfrm>
          <a:prstGeom prst="roundRect">
            <a:avLst>
              <a:gd name="adj" fmla="val 230769"/>
            </a:avLst>
          </a:prstGeom>
          <a:solidFill>
            <a:srgbClr val="437066"/>
          </a:solidFill>
          <a:ln/>
        </p:spPr>
      </p:sp>
      <p:pic>
        <p:nvPicPr>
          <p:cNvPr id="14" name="Image 2" descr="preencoded.png"/>
          <p:cNvPicPr>
            <a:picLocks noChangeAspect="1"/>
          </p:cNvPicPr>
          <p:nvPr/>
        </p:nvPicPr>
        <p:blipFill>
          <a:blip r:embed="rId4"/>
          <a:stretch>
            <a:fillRect/>
          </a:stretch>
        </p:blipFill>
        <p:spPr>
          <a:xfrm>
            <a:off x="9979104" y="3355181"/>
            <a:ext cx="158472" cy="198120"/>
          </a:xfrm>
          <a:prstGeom prst="rect">
            <a:avLst/>
          </a:prstGeom>
        </p:spPr>
      </p:pic>
      <p:sp>
        <p:nvSpPr>
          <p:cNvPr id="15" name="Text 10"/>
          <p:cNvSpPr/>
          <p:nvPr/>
        </p:nvSpPr>
        <p:spPr>
          <a:xfrm>
            <a:off x="6344841" y="3784402"/>
            <a:ext cx="2261354" cy="206335"/>
          </a:xfrm>
          <a:prstGeom prst="rect">
            <a:avLst/>
          </a:prstGeom>
          <a:noFill/>
          <a:ln/>
        </p:spPr>
        <p:txBody>
          <a:bodyPr wrap="none" lIns="0" tIns="0" rIns="0" bIns="0" rtlCol="0" anchor="t"/>
          <a:lstStyle/>
          <a:p>
            <a:pPr marL="0" indent="0" algn="l">
              <a:lnSpc>
                <a:spcPts val="1600"/>
              </a:lnSpc>
              <a:buNone/>
            </a:pPr>
            <a:r>
              <a:rPr lang="en-US" sz="2000" dirty="0">
                <a:solidFill>
                  <a:srgbClr val="2C3249"/>
                </a:solidFill>
                <a:latin typeface="Kanit Light" pitchFamily="34" charset="0"/>
                <a:ea typeface="Kanit Light" pitchFamily="34" charset="-122"/>
                <a:cs typeface="Kanit Light" pitchFamily="34" charset="-120"/>
              </a:rPr>
              <a:t>Dynamic Emergency Allocation</a:t>
            </a:r>
            <a:endParaRPr lang="en-US" sz="2000" dirty="0"/>
          </a:p>
        </p:txBody>
      </p:sp>
      <p:sp>
        <p:nvSpPr>
          <p:cNvPr id="16" name="Text 11"/>
          <p:cNvSpPr/>
          <p:nvPr/>
        </p:nvSpPr>
        <p:spPr>
          <a:xfrm>
            <a:off x="6344841" y="4069913"/>
            <a:ext cx="7427119" cy="422434"/>
          </a:xfrm>
          <a:prstGeom prst="rect">
            <a:avLst/>
          </a:prstGeom>
          <a:noFill/>
          <a:ln/>
        </p:spPr>
        <p:txBody>
          <a:bodyPr wrap="square" lIns="0" tIns="0" rIns="0" bIns="0" rtlCol="0" anchor="t"/>
          <a:lstStyle/>
          <a:p>
            <a:pPr marL="0" indent="0" algn="l">
              <a:lnSpc>
                <a:spcPts val="1650"/>
              </a:lnSpc>
              <a:buNone/>
            </a:pPr>
            <a:r>
              <a:rPr lang="en-US" sz="1400" dirty="0">
                <a:solidFill>
                  <a:srgbClr val="2C3249"/>
                </a:solidFill>
                <a:latin typeface="Martel Sans" pitchFamily="34" charset="0"/>
                <a:ea typeface="Martel Sans" pitchFamily="34" charset="-122"/>
                <a:cs typeface="Martel Sans" pitchFamily="34" charset="-120"/>
              </a:rPr>
              <a:t>Implementing real-time algorithms for swift and efficient allocation of cash in unforeseen emergency situations, minimizing downtime.</a:t>
            </a:r>
            <a:endParaRPr lang="en-US" sz="1400" dirty="0"/>
          </a:p>
        </p:txBody>
      </p:sp>
      <p:sp>
        <p:nvSpPr>
          <p:cNvPr id="17" name="Shape 12"/>
          <p:cNvSpPr/>
          <p:nvPr/>
        </p:nvSpPr>
        <p:spPr>
          <a:xfrm>
            <a:off x="6197560" y="4969788"/>
            <a:ext cx="7721679" cy="1185386"/>
          </a:xfrm>
          <a:prstGeom prst="roundRect">
            <a:avLst>
              <a:gd name="adj" fmla="val 6171"/>
            </a:avLst>
          </a:prstGeom>
          <a:solidFill>
            <a:srgbClr val="FFFFFF"/>
          </a:solidFill>
          <a:ln/>
        </p:spPr>
      </p:sp>
      <p:sp>
        <p:nvSpPr>
          <p:cNvPr id="18" name="Shape 13"/>
          <p:cNvSpPr/>
          <p:nvPr/>
        </p:nvSpPr>
        <p:spPr>
          <a:xfrm>
            <a:off x="6197560" y="4954548"/>
            <a:ext cx="7721679" cy="60960"/>
          </a:xfrm>
          <a:prstGeom prst="roundRect">
            <a:avLst>
              <a:gd name="adj" fmla="val 91004"/>
            </a:avLst>
          </a:prstGeom>
          <a:solidFill>
            <a:srgbClr val="437066"/>
          </a:solidFill>
          <a:ln/>
        </p:spPr>
      </p:sp>
      <p:sp>
        <p:nvSpPr>
          <p:cNvPr id="19" name="Shape 14"/>
          <p:cNvSpPr/>
          <p:nvPr/>
        </p:nvSpPr>
        <p:spPr>
          <a:xfrm>
            <a:off x="9860280" y="4771668"/>
            <a:ext cx="396240" cy="396240"/>
          </a:xfrm>
          <a:prstGeom prst="roundRect">
            <a:avLst>
              <a:gd name="adj" fmla="val 230769"/>
            </a:avLst>
          </a:prstGeom>
          <a:solidFill>
            <a:srgbClr val="437066"/>
          </a:solidFill>
          <a:ln/>
        </p:spPr>
      </p:sp>
      <p:pic>
        <p:nvPicPr>
          <p:cNvPr id="20" name="Image 3" descr="preencoded.png"/>
          <p:cNvPicPr>
            <a:picLocks noChangeAspect="1"/>
          </p:cNvPicPr>
          <p:nvPr/>
        </p:nvPicPr>
        <p:blipFill>
          <a:blip r:embed="rId5"/>
          <a:stretch>
            <a:fillRect/>
          </a:stretch>
        </p:blipFill>
        <p:spPr>
          <a:xfrm>
            <a:off x="9979104" y="4870728"/>
            <a:ext cx="158472" cy="198120"/>
          </a:xfrm>
          <a:prstGeom prst="rect">
            <a:avLst/>
          </a:prstGeom>
        </p:spPr>
      </p:pic>
      <p:sp>
        <p:nvSpPr>
          <p:cNvPr id="21" name="Text 15"/>
          <p:cNvSpPr/>
          <p:nvPr/>
        </p:nvSpPr>
        <p:spPr>
          <a:xfrm>
            <a:off x="6344841" y="5299948"/>
            <a:ext cx="2108716" cy="206335"/>
          </a:xfrm>
          <a:prstGeom prst="rect">
            <a:avLst/>
          </a:prstGeom>
          <a:noFill/>
          <a:ln/>
        </p:spPr>
        <p:txBody>
          <a:bodyPr wrap="none" lIns="0" tIns="0" rIns="0" bIns="0" rtlCol="0" anchor="t"/>
          <a:lstStyle/>
          <a:p>
            <a:pPr marL="0" indent="0" algn="l">
              <a:lnSpc>
                <a:spcPts val="1600"/>
              </a:lnSpc>
              <a:buNone/>
            </a:pPr>
            <a:r>
              <a:rPr lang="en-US" sz="2000" dirty="0">
                <a:solidFill>
                  <a:srgbClr val="2C3249"/>
                </a:solidFill>
                <a:latin typeface="Kanit Light" pitchFamily="34" charset="0"/>
                <a:ea typeface="Kanit Light" pitchFamily="34" charset="-122"/>
                <a:cs typeface="Kanit Light" pitchFamily="34" charset="-120"/>
              </a:rPr>
              <a:t>Multi-Objective Optimization</a:t>
            </a:r>
            <a:endParaRPr lang="en-US" sz="2000" dirty="0"/>
          </a:p>
        </p:txBody>
      </p:sp>
      <p:sp>
        <p:nvSpPr>
          <p:cNvPr id="22" name="Text 16"/>
          <p:cNvSpPr/>
          <p:nvPr/>
        </p:nvSpPr>
        <p:spPr>
          <a:xfrm>
            <a:off x="6344841" y="5585460"/>
            <a:ext cx="7427119" cy="422434"/>
          </a:xfrm>
          <a:prstGeom prst="rect">
            <a:avLst/>
          </a:prstGeom>
          <a:noFill/>
          <a:ln/>
        </p:spPr>
        <p:txBody>
          <a:bodyPr wrap="square" lIns="0" tIns="0" rIns="0" bIns="0" rtlCol="0" anchor="t"/>
          <a:lstStyle/>
          <a:p>
            <a:pPr marL="0" indent="0" algn="l">
              <a:lnSpc>
                <a:spcPts val="1650"/>
              </a:lnSpc>
              <a:buNone/>
            </a:pPr>
            <a:r>
              <a:rPr lang="en-US" sz="1400" dirty="0">
                <a:solidFill>
                  <a:srgbClr val="2C3249"/>
                </a:solidFill>
                <a:latin typeface="Martel Sans" pitchFamily="34" charset="0"/>
                <a:ea typeface="Martel Sans" pitchFamily="34" charset="-122"/>
                <a:cs typeface="Martel Sans" pitchFamily="34" charset="-120"/>
              </a:rPr>
              <a:t>Employing complex algorithms to simultaneously optimize for cost reduction, service level enhancement, and heightened security measures.</a:t>
            </a:r>
            <a:endParaRPr lang="en-US" sz="1400" dirty="0"/>
          </a:p>
        </p:txBody>
      </p:sp>
      <p:sp>
        <p:nvSpPr>
          <p:cNvPr id="23" name="Shape 17"/>
          <p:cNvSpPr/>
          <p:nvPr/>
        </p:nvSpPr>
        <p:spPr>
          <a:xfrm>
            <a:off x="6197560" y="6485334"/>
            <a:ext cx="7721679" cy="1185386"/>
          </a:xfrm>
          <a:prstGeom prst="roundRect">
            <a:avLst>
              <a:gd name="adj" fmla="val 6171"/>
            </a:avLst>
          </a:prstGeom>
          <a:solidFill>
            <a:srgbClr val="FFFFFF"/>
          </a:solidFill>
          <a:ln/>
        </p:spPr>
      </p:sp>
      <p:sp>
        <p:nvSpPr>
          <p:cNvPr id="24" name="Shape 18"/>
          <p:cNvSpPr/>
          <p:nvPr/>
        </p:nvSpPr>
        <p:spPr>
          <a:xfrm>
            <a:off x="6197560" y="6470094"/>
            <a:ext cx="7721679" cy="60960"/>
          </a:xfrm>
          <a:prstGeom prst="roundRect">
            <a:avLst>
              <a:gd name="adj" fmla="val 91004"/>
            </a:avLst>
          </a:prstGeom>
          <a:solidFill>
            <a:srgbClr val="437066"/>
          </a:solidFill>
          <a:ln/>
        </p:spPr>
      </p:sp>
      <p:sp>
        <p:nvSpPr>
          <p:cNvPr id="25" name="Shape 19"/>
          <p:cNvSpPr/>
          <p:nvPr/>
        </p:nvSpPr>
        <p:spPr>
          <a:xfrm>
            <a:off x="9860280" y="6287214"/>
            <a:ext cx="396240" cy="396240"/>
          </a:xfrm>
          <a:prstGeom prst="roundRect">
            <a:avLst>
              <a:gd name="adj" fmla="val 230769"/>
            </a:avLst>
          </a:prstGeom>
          <a:solidFill>
            <a:srgbClr val="437066"/>
          </a:solidFill>
          <a:ln/>
        </p:spPr>
      </p:sp>
      <p:pic>
        <p:nvPicPr>
          <p:cNvPr id="26" name="Image 4" descr="preencoded.png"/>
          <p:cNvPicPr>
            <a:picLocks noChangeAspect="1"/>
          </p:cNvPicPr>
          <p:nvPr/>
        </p:nvPicPr>
        <p:blipFill>
          <a:blip r:embed="rId6"/>
          <a:stretch>
            <a:fillRect/>
          </a:stretch>
        </p:blipFill>
        <p:spPr>
          <a:xfrm>
            <a:off x="9979104" y="6386274"/>
            <a:ext cx="158472" cy="198120"/>
          </a:xfrm>
          <a:prstGeom prst="rect">
            <a:avLst/>
          </a:prstGeom>
        </p:spPr>
      </p:pic>
      <p:sp>
        <p:nvSpPr>
          <p:cNvPr id="27" name="Text 20"/>
          <p:cNvSpPr/>
          <p:nvPr/>
        </p:nvSpPr>
        <p:spPr>
          <a:xfrm>
            <a:off x="6344841" y="6815495"/>
            <a:ext cx="2181344" cy="206335"/>
          </a:xfrm>
          <a:prstGeom prst="rect">
            <a:avLst/>
          </a:prstGeom>
          <a:noFill/>
          <a:ln/>
        </p:spPr>
        <p:txBody>
          <a:bodyPr wrap="none" lIns="0" tIns="0" rIns="0" bIns="0" rtlCol="0" anchor="t"/>
          <a:lstStyle/>
          <a:p>
            <a:pPr marL="0" indent="0" algn="l">
              <a:lnSpc>
                <a:spcPts val="1600"/>
              </a:lnSpc>
              <a:buNone/>
            </a:pPr>
            <a:r>
              <a:rPr lang="en-US" sz="2000" dirty="0">
                <a:solidFill>
                  <a:srgbClr val="2C3249"/>
                </a:solidFill>
                <a:latin typeface="Kanit Light" pitchFamily="34" charset="0"/>
                <a:ea typeface="Kanit Light" pitchFamily="34" charset="-122"/>
                <a:cs typeface="Kanit Light" pitchFamily="34" charset="-120"/>
              </a:rPr>
              <a:t>Intelligent Route Optimization</a:t>
            </a:r>
            <a:endParaRPr lang="en-US" sz="2000" dirty="0"/>
          </a:p>
        </p:txBody>
      </p:sp>
      <p:sp>
        <p:nvSpPr>
          <p:cNvPr id="28" name="Text 21"/>
          <p:cNvSpPr/>
          <p:nvPr/>
        </p:nvSpPr>
        <p:spPr>
          <a:xfrm>
            <a:off x="6344841" y="7101007"/>
            <a:ext cx="7427119" cy="422434"/>
          </a:xfrm>
          <a:prstGeom prst="rect">
            <a:avLst/>
          </a:prstGeom>
          <a:noFill/>
          <a:ln/>
        </p:spPr>
        <p:txBody>
          <a:bodyPr wrap="square" lIns="0" tIns="0" rIns="0" bIns="0" rtlCol="0" anchor="t"/>
          <a:lstStyle/>
          <a:p>
            <a:pPr marL="0" indent="0" algn="l">
              <a:lnSpc>
                <a:spcPts val="1650"/>
              </a:lnSpc>
              <a:buNone/>
            </a:pPr>
            <a:r>
              <a:rPr lang="en-US" sz="1400" dirty="0">
                <a:solidFill>
                  <a:srgbClr val="2C3249"/>
                </a:solidFill>
                <a:latin typeface="Martel Sans" pitchFamily="34" charset="0"/>
                <a:ea typeface="Martel Sans" pitchFamily="34" charset="-122"/>
                <a:cs typeface="Martel Sans" pitchFamily="34" charset="-120"/>
              </a:rPr>
              <a:t>Developing sophisticated route optimization for cash vans, ensuring the fastest, safest, and most cost-effective delivery paths.</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9144000" y="0"/>
            <a:ext cx="5486400" cy="8229600"/>
          </a:xfrm>
          <a:prstGeom prst="rect">
            <a:avLst/>
          </a:prstGeom>
        </p:spPr>
      </p:pic>
      <p:sp>
        <p:nvSpPr>
          <p:cNvPr id="3" name="Text 0"/>
          <p:cNvSpPr/>
          <p:nvPr/>
        </p:nvSpPr>
        <p:spPr>
          <a:xfrm>
            <a:off x="684728" y="639127"/>
            <a:ext cx="6358652" cy="397312"/>
          </a:xfrm>
          <a:prstGeom prst="rect">
            <a:avLst/>
          </a:prstGeom>
          <a:noFill/>
          <a:ln/>
        </p:spPr>
        <p:txBody>
          <a:bodyPr wrap="none" lIns="0" tIns="0" rIns="0" bIns="0" rtlCol="0" anchor="t"/>
          <a:lstStyle/>
          <a:p>
            <a:pPr marL="0" indent="0" algn="l">
              <a:lnSpc>
                <a:spcPts val="3100"/>
              </a:lnSpc>
              <a:buNone/>
            </a:pPr>
            <a:r>
              <a:rPr lang="en-US" sz="2500" dirty="0">
                <a:solidFill>
                  <a:srgbClr val="272D45"/>
                </a:solidFill>
                <a:latin typeface="Kanit Light" pitchFamily="34" charset="0"/>
                <a:ea typeface="Kanit Light" pitchFamily="34" charset="-122"/>
                <a:cs typeface="Kanit Light" pitchFamily="34" charset="-120"/>
              </a:rPr>
              <a:t>Conclusion: Pioneering ATM Cash Distribution</a:t>
            </a:r>
            <a:endParaRPr lang="en-US" sz="2500" dirty="0"/>
          </a:p>
        </p:txBody>
      </p:sp>
      <p:sp>
        <p:nvSpPr>
          <p:cNvPr id="4" name="Text 1"/>
          <p:cNvSpPr/>
          <p:nvPr/>
        </p:nvSpPr>
        <p:spPr>
          <a:xfrm>
            <a:off x="684728" y="1227177"/>
            <a:ext cx="7774543" cy="406718"/>
          </a:xfrm>
          <a:prstGeom prst="rect">
            <a:avLst/>
          </a:prstGeom>
          <a:noFill/>
          <a:ln/>
        </p:spPr>
        <p:txBody>
          <a:bodyPr wrap="square" lIns="0" tIns="0" rIns="0" bIns="0" rtlCol="0" anchor="t"/>
          <a:lstStyle/>
          <a:p>
            <a:pPr marL="0" indent="0" algn="l">
              <a:lnSpc>
                <a:spcPts val="1600"/>
              </a:lnSpc>
              <a:buNone/>
            </a:pPr>
            <a:r>
              <a:rPr lang="en-US" sz="1400" dirty="0">
                <a:solidFill>
                  <a:srgbClr val="2C3249"/>
                </a:solidFill>
                <a:latin typeface="Martel Sans" pitchFamily="34" charset="0"/>
                <a:ea typeface="Martel Sans" pitchFamily="34" charset="-122"/>
                <a:cs typeface="Martel Sans" pitchFamily="34" charset="-120"/>
              </a:rPr>
              <a:t>Our journey culminated in the successful development of a robust, demand-driven ATM cash distribution system, poised to revolutionize banking operations.</a:t>
            </a:r>
            <a:endParaRPr lang="en-US" sz="1400" dirty="0"/>
          </a:p>
        </p:txBody>
      </p:sp>
      <p:sp>
        <p:nvSpPr>
          <p:cNvPr id="5" name="Shape 2"/>
          <p:cNvSpPr/>
          <p:nvPr/>
        </p:nvSpPr>
        <p:spPr>
          <a:xfrm>
            <a:off x="684728" y="1799110"/>
            <a:ext cx="7774543" cy="1256348"/>
          </a:xfrm>
          <a:prstGeom prst="roundRect">
            <a:avLst>
              <a:gd name="adj" fmla="val 4251"/>
            </a:avLst>
          </a:prstGeom>
          <a:solidFill>
            <a:srgbClr val="DFECE9"/>
          </a:solidFill>
          <a:ln w="7620">
            <a:solidFill>
              <a:srgbClr val="C5D2CF"/>
            </a:solidFill>
            <a:prstDash val="solid"/>
          </a:ln>
        </p:spPr>
      </p:sp>
      <p:sp>
        <p:nvSpPr>
          <p:cNvPr id="6" name="Shape 3"/>
          <p:cNvSpPr/>
          <p:nvPr/>
        </p:nvSpPr>
        <p:spPr>
          <a:xfrm>
            <a:off x="819507" y="1911668"/>
            <a:ext cx="381476" cy="381476"/>
          </a:xfrm>
          <a:prstGeom prst="roundRect">
            <a:avLst>
              <a:gd name="adj" fmla="val 23967656"/>
            </a:avLst>
          </a:prstGeom>
          <a:solidFill>
            <a:srgbClr val="437066"/>
          </a:solidFill>
          <a:ln/>
        </p:spPr>
      </p:sp>
      <p:pic>
        <p:nvPicPr>
          <p:cNvPr id="7" name="Image 1" descr="preencoded.png"/>
          <p:cNvPicPr>
            <a:picLocks noChangeAspect="1"/>
          </p:cNvPicPr>
          <p:nvPr/>
        </p:nvPicPr>
        <p:blipFill>
          <a:blip r:embed="rId3"/>
          <a:stretch>
            <a:fillRect/>
          </a:stretch>
        </p:blipFill>
        <p:spPr>
          <a:xfrm>
            <a:off x="924401" y="1995130"/>
            <a:ext cx="171569" cy="214551"/>
          </a:xfrm>
          <a:prstGeom prst="rect">
            <a:avLst/>
          </a:prstGeom>
        </p:spPr>
      </p:pic>
      <p:sp>
        <p:nvSpPr>
          <p:cNvPr id="8" name="Text 4"/>
          <p:cNvSpPr/>
          <p:nvPr/>
        </p:nvSpPr>
        <p:spPr>
          <a:xfrm>
            <a:off x="1305877" y="1968341"/>
            <a:ext cx="2052280" cy="198596"/>
          </a:xfrm>
          <a:prstGeom prst="rect">
            <a:avLst/>
          </a:prstGeom>
          <a:noFill/>
          <a:ln/>
        </p:spPr>
        <p:txBody>
          <a:bodyPr wrap="none" lIns="0" tIns="0" rIns="0" bIns="0" rtlCol="0" anchor="t"/>
          <a:lstStyle/>
          <a:p>
            <a:pPr marL="0" indent="0" algn="l">
              <a:lnSpc>
                <a:spcPts val="1550"/>
              </a:lnSpc>
              <a:buNone/>
            </a:pPr>
            <a:r>
              <a:rPr lang="en-US" sz="1600" dirty="0">
                <a:solidFill>
                  <a:srgbClr val="2C3249"/>
                </a:solidFill>
                <a:latin typeface="Kanit Light" pitchFamily="34" charset="0"/>
                <a:ea typeface="Kanit Light" pitchFamily="34" charset="-122"/>
                <a:cs typeface="Kanit Light" pitchFamily="34" charset="-120"/>
              </a:rPr>
              <a:t>Innovative System Developed</a:t>
            </a:r>
            <a:endParaRPr lang="en-US" sz="1600" dirty="0"/>
          </a:p>
        </p:txBody>
      </p:sp>
      <p:sp>
        <p:nvSpPr>
          <p:cNvPr id="9" name="Text 5"/>
          <p:cNvSpPr/>
          <p:nvPr/>
        </p:nvSpPr>
        <p:spPr>
          <a:xfrm>
            <a:off x="1296649" y="2386547"/>
            <a:ext cx="7504986" cy="652819"/>
          </a:xfrm>
          <a:prstGeom prst="rect">
            <a:avLst/>
          </a:prstGeom>
          <a:noFill/>
          <a:ln/>
        </p:spPr>
        <p:txBody>
          <a:bodyPr wrap="none" lIns="0" tIns="0" rIns="0" bIns="0" rtlCol="0" anchor="t"/>
          <a:lstStyle/>
          <a:p>
            <a:pPr marL="0" indent="0" algn="l">
              <a:lnSpc>
                <a:spcPts val="1600"/>
              </a:lnSpc>
              <a:buNone/>
            </a:pPr>
            <a:r>
              <a:rPr lang="en-US" sz="1400" dirty="0">
                <a:solidFill>
                  <a:srgbClr val="2C3249"/>
                </a:solidFill>
                <a:latin typeface="Martel Sans" pitchFamily="34" charset="0"/>
                <a:ea typeface="Martel Sans" pitchFamily="34" charset="-122"/>
                <a:cs typeface="Martel Sans" pitchFamily="34" charset="-120"/>
              </a:rPr>
              <a:t>A novel demand-driven ATM cash distribution system has been successfully</a:t>
            </a:r>
          </a:p>
          <a:p>
            <a:pPr>
              <a:lnSpc>
                <a:spcPts val="1600"/>
              </a:lnSpc>
            </a:pPr>
            <a:r>
              <a:rPr lang="en-US" sz="1400" dirty="0">
                <a:solidFill>
                  <a:srgbClr val="2C3249"/>
                </a:solidFill>
                <a:latin typeface="Martel Sans" pitchFamily="34" charset="0"/>
                <a:ea typeface="Martel Sans" pitchFamily="34" charset="-122"/>
                <a:cs typeface="Martel Sans" pitchFamily="34" charset="-120"/>
              </a:rPr>
              <a:t>   engineered, addressing key industry challenges.</a:t>
            </a:r>
            <a:endParaRPr lang="en-US" sz="1400" dirty="0"/>
          </a:p>
        </p:txBody>
      </p:sp>
      <p:sp>
        <p:nvSpPr>
          <p:cNvPr id="10" name="Shape 6"/>
          <p:cNvSpPr/>
          <p:nvPr/>
        </p:nvSpPr>
        <p:spPr>
          <a:xfrm>
            <a:off x="684727" y="3163460"/>
            <a:ext cx="7774543" cy="1459706"/>
          </a:xfrm>
          <a:prstGeom prst="roundRect">
            <a:avLst>
              <a:gd name="adj" fmla="val 3659"/>
            </a:avLst>
          </a:prstGeom>
          <a:solidFill>
            <a:srgbClr val="DFECE9"/>
          </a:solidFill>
          <a:ln w="7620">
            <a:solidFill>
              <a:srgbClr val="C5D2CF"/>
            </a:solidFill>
            <a:prstDash val="solid"/>
          </a:ln>
        </p:spPr>
      </p:sp>
      <p:sp>
        <p:nvSpPr>
          <p:cNvPr id="11" name="Shape 7"/>
          <p:cNvSpPr/>
          <p:nvPr/>
        </p:nvSpPr>
        <p:spPr>
          <a:xfrm>
            <a:off x="819507" y="3295174"/>
            <a:ext cx="381476" cy="381476"/>
          </a:xfrm>
          <a:prstGeom prst="roundRect">
            <a:avLst>
              <a:gd name="adj" fmla="val 23967656"/>
            </a:avLst>
          </a:prstGeom>
          <a:solidFill>
            <a:srgbClr val="437066"/>
          </a:solidFill>
          <a:ln/>
        </p:spPr>
      </p:sp>
      <p:pic>
        <p:nvPicPr>
          <p:cNvPr id="12" name="Image 2" descr="preencoded.png"/>
          <p:cNvPicPr>
            <a:picLocks noChangeAspect="1"/>
          </p:cNvPicPr>
          <p:nvPr/>
        </p:nvPicPr>
        <p:blipFill>
          <a:blip r:embed="rId4"/>
          <a:stretch>
            <a:fillRect/>
          </a:stretch>
        </p:blipFill>
        <p:spPr>
          <a:xfrm>
            <a:off x="924401" y="3378637"/>
            <a:ext cx="171569" cy="214551"/>
          </a:xfrm>
          <a:prstGeom prst="rect">
            <a:avLst/>
          </a:prstGeom>
        </p:spPr>
      </p:pic>
      <p:sp>
        <p:nvSpPr>
          <p:cNvPr id="13" name="Text 8"/>
          <p:cNvSpPr/>
          <p:nvPr/>
        </p:nvSpPr>
        <p:spPr>
          <a:xfrm>
            <a:off x="1305877" y="3406165"/>
            <a:ext cx="2680097" cy="198596"/>
          </a:xfrm>
          <a:prstGeom prst="rect">
            <a:avLst/>
          </a:prstGeom>
          <a:noFill/>
          <a:ln/>
        </p:spPr>
        <p:txBody>
          <a:bodyPr wrap="none" lIns="0" tIns="0" rIns="0" bIns="0" rtlCol="0" anchor="t"/>
          <a:lstStyle/>
          <a:p>
            <a:pPr marL="0" indent="0" algn="l">
              <a:lnSpc>
                <a:spcPts val="1550"/>
              </a:lnSpc>
              <a:buNone/>
            </a:pPr>
            <a:r>
              <a:rPr lang="en-US" sz="1600" dirty="0">
                <a:solidFill>
                  <a:srgbClr val="2C3249"/>
                </a:solidFill>
                <a:latin typeface="Kanit Light" pitchFamily="34" charset="0"/>
                <a:ea typeface="Kanit Light" pitchFamily="34" charset="-122"/>
                <a:cs typeface="Kanit Light" pitchFamily="34" charset="-120"/>
              </a:rPr>
              <a:t>Optimized Efficiency &amp; Cost Reduction</a:t>
            </a:r>
            <a:endParaRPr lang="en-US" sz="1600" dirty="0"/>
          </a:p>
        </p:txBody>
      </p:sp>
      <p:sp>
        <p:nvSpPr>
          <p:cNvPr id="14" name="Text 9"/>
          <p:cNvSpPr/>
          <p:nvPr/>
        </p:nvSpPr>
        <p:spPr>
          <a:xfrm>
            <a:off x="1200983" y="3865270"/>
            <a:ext cx="7504986" cy="406718"/>
          </a:xfrm>
          <a:prstGeom prst="rect">
            <a:avLst/>
          </a:prstGeom>
          <a:noFill/>
          <a:ln/>
        </p:spPr>
        <p:txBody>
          <a:bodyPr wrap="square" lIns="0" tIns="0" rIns="0" bIns="0" rtlCol="0" anchor="t"/>
          <a:lstStyle/>
          <a:p>
            <a:pPr marL="0" indent="0" algn="l">
              <a:lnSpc>
                <a:spcPts val="1600"/>
              </a:lnSpc>
              <a:buNone/>
            </a:pPr>
            <a:r>
              <a:rPr lang="en-US" sz="1400" dirty="0">
                <a:solidFill>
                  <a:srgbClr val="2C3249"/>
                </a:solidFill>
                <a:latin typeface="Martel Sans" pitchFamily="34" charset="0"/>
                <a:ea typeface="Martel Sans" pitchFamily="34" charset="-122"/>
                <a:cs typeface="Martel Sans" pitchFamily="34" charset="-120"/>
              </a:rPr>
              <a:t>The system dramatically improves operational efficiency and significantly reduces associated costs through intelligent allocation.</a:t>
            </a:r>
            <a:endParaRPr lang="en-US" sz="1400" dirty="0"/>
          </a:p>
        </p:txBody>
      </p:sp>
      <p:sp>
        <p:nvSpPr>
          <p:cNvPr id="15" name="Shape 10"/>
          <p:cNvSpPr/>
          <p:nvPr/>
        </p:nvSpPr>
        <p:spPr>
          <a:xfrm>
            <a:off x="684728" y="4747260"/>
            <a:ext cx="7774543" cy="1256348"/>
          </a:xfrm>
          <a:prstGeom prst="roundRect">
            <a:avLst>
              <a:gd name="adj" fmla="val 4251"/>
            </a:avLst>
          </a:prstGeom>
          <a:solidFill>
            <a:srgbClr val="DFECE9"/>
          </a:solidFill>
          <a:ln w="7620">
            <a:solidFill>
              <a:srgbClr val="C5D2CF"/>
            </a:solidFill>
            <a:prstDash val="solid"/>
          </a:ln>
        </p:spPr>
      </p:sp>
      <p:sp>
        <p:nvSpPr>
          <p:cNvPr id="16" name="Shape 11"/>
          <p:cNvSpPr/>
          <p:nvPr/>
        </p:nvSpPr>
        <p:spPr>
          <a:xfrm>
            <a:off x="819507" y="4882039"/>
            <a:ext cx="381476" cy="381476"/>
          </a:xfrm>
          <a:prstGeom prst="roundRect">
            <a:avLst>
              <a:gd name="adj" fmla="val 23967656"/>
            </a:avLst>
          </a:prstGeom>
          <a:solidFill>
            <a:srgbClr val="437066"/>
          </a:solidFill>
          <a:ln/>
        </p:spPr>
      </p:sp>
      <p:pic>
        <p:nvPicPr>
          <p:cNvPr id="17" name="Image 3" descr="preencoded.png"/>
          <p:cNvPicPr>
            <a:picLocks noChangeAspect="1"/>
          </p:cNvPicPr>
          <p:nvPr/>
        </p:nvPicPr>
        <p:blipFill>
          <a:blip r:embed="rId5"/>
          <a:stretch>
            <a:fillRect/>
          </a:stretch>
        </p:blipFill>
        <p:spPr>
          <a:xfrm>
            <a:off x="924401" y="4965502"/>
            <a:ext cx="171569" cy="214551"/>
          </a:xfrm>
          <a:prstGeom prst="rect">
            <a:avLst/>
          </a:prstGeom>
        </p:spPr>
      </p:pic>
      <p:sp>
        <p:nvSpPr>
          <p:cNvPr id="18" name="Text 12"/>
          <p:cNvSpPr/>
          <p:nvPr/>
        </p:nvSpPr>
        <p:spPr>
          <a:xfrm>
            <a:off x="1305877" y="5007769"/>
            <a:ext cx="1745694" cy="198596"/>
          </a:xfrm>
          <a:prstGeom prst="rect">
            <a:avLst/>
          </a:prstGeom>
          <a:noFill/>
          <a:ln/>
        </p:spPr>
        <p:txBody>
          <a:bodyPr wrap="none" lIns="0" tIns="0" rIns="0" bIns="0" rtlCol="0" anchor="t"/>
          <a:lstStyle/>
          <a:p>
            <a:pPr marL="0" indent="0" algn="l">
              <a:lnSpc>
                <a:spcPts val="1550"/>
              </a:lnSpc>
              <a:buNone/>
            </a:pPr>
            <a:r>
              <a:rPr lang="en-US" sz="1600" dirty="0">
                <a:solidFill>
                  <a:srgbClr val="2C3249"/>
                </a:solidFill>
                <a:latin typeface="Kanit Light" pitchFamily="34" charset="0"/>
                <a:ea typeface="Kanit Light" pitchFamily="34" charset="-122"/>
                <a:cs typeface="Kanit Light" pitchFamily="34" charset="-120"/>
              </a:rPr>
              <a:t>Feasibility Demonstrated</a:t>
            </a:r>
            <a:endParaRPr lang="en-US" sz="1600" dirty="0"/>
          </a:p>
        </p:txBody>
      </p:sp>
      <p:sp>
        <p:nvSpPr>
          <p:cNvPr id="19" name="Text 13"/>
          <p:cNvSpPr/>
          <p:nvPr/>
        </p:nvSpPr>
        <p:spPr>
          <a:xfrm>
            <a:off x="1200983" y="5465765"/>
            <a:ext cx="7504986" cy="521917"/>
          </a:xfrm>
          <a:prstGeom prst="rect">
            <a:avLst/>
          </a:prstGeom>
          <a:noFill/>
          <a:ln/>
        </p:spPr>
        <p:txBody>
          <a:bodyPr wrap="none" lIns="0" tIns="0" rIns="0" bIns="0" rtlCol="0" anchor="t"/>
          <a:lstStyle/>
          <a:p>
            <a:pPr marL="0" indent="0" algn="l">
              <a:lnSpc>
                <a:spcPts val="1600"/>
              </a:lnSpc>
              <a:buNone/>
            </a:pPr>
            <a:r>
              <a:rPr lang="en-US" sz="1400" dirty="0">
                <a:solidFill>
                  <a:srgbClr val="2C3249"/>
                </a:solidFill>
                <a:latin typeface="Martel Sans" pitchFamily="34" charset="0"/>
                <a:ea typeface="Martel Sans" pitchFamily="34" charset="-122"/>
                <a:cs typeface="Martel Sans" pitchFamily="34" charset="-120"/>
              </a:rPr>
              <a:t>Our prototype has conclusively proven the system's feasibility and potential</a:t>
            </a:r>
          </a:p>
          <a:p>
            <a:pPr>
              <a:lnSpc>
                <a:spcPts val="1600"/>
              </a:lnSpc>
            </a:pPr>
            <a:r>
              <a:rPr lang="en-US" sz="1400" dirty="0">
                <a:solidFill>
                  <a:srgbClr val="2C3249"/>
                </a:solidFill>
                <a:latin typeface="Martel Sans" pitchFamily="34" charset="0"/>
                <a:cs typeface="Martel Sans" pitchFamily="34" charset="-120"/>
              </a:rPr>
              <a:t>	</a:t>
            </a:r>
            <a:r>
              <a:rPr lang="en-US" sz="1400" dirty="0">
                <a:solidFill>
                  <a:srgbClr val="2C3249"/>
                </a:solidFill>
                <a:latin typeface="Martel Sans" pitchFamily="34" charset="0"/>
                <a:ea typeface="Martel Sans" pitchFamily="34" charset="-122"/>
                <a:cs typeface="Martel Sans" pitchFamily="34" charset="-120"/>
              </a:rPr>
              <a:t> for real-world application.</a:t>
            </a:r>
            <a:endParaRPr lang="en-US" sz="1400" dirty="0"/>
          </a:p>
        </p:txBody>
      </p:sp>
      <p:sp>
        <p:nvSpPr>
          <p:cNvPr id="20" name="Shape 14"/>
          <p:cNvSpPr/>
          <p:nvPr/>
        </p:nvSpPr>
        <p:spPr>
          <a:xfrm>
            <a:off x="684728" y="6130766"/>
            <a:ext cx="7774543" cy="1459706"/>
          </a:xfrm>
          <a:prstGeom prst="roundRect">
            <a:avLst>
              <a:gd name="adj" fmla="val 3659"/>
            </a:avLst>
          </a:prstGeom>
          <a:solidFill>
            <a:srgbClr val="DFECE9"/>
          </a:solidFill>
          <a:ln w="7620">
            <a:solidFill>
              <a:srgbClr val="C5D2CF"/>
            </a:solidFill>
            <a:prstDash val="solid"/>
          </a:ln>
        </p:spPr>
      </p:sp>
      <p:sp>
        <p:nvSpPr>
          <p:cNvPr id="21" name="Shape 15"/>
          <p:cNvSpPr/>
          <p:nvPr/>
        </p:nvSpPr>
        <p:spPr>
          <a:xfrm>
            <a:off x="819507" y="6265545"/>
            <a:ext cx="381476" cy="381476"/>
          </a:xfrm>
          <a:prstGeom prst="roundRect">
            <a:avLst>
              <a:gd name="adj" fmla="val 23967656"/>
            </a:avLst>
          </a:prstGeom>
          <a:solidFill>
            <a:srgbClr val="437066"/>
          </a:solidFill>
          <a:ln/>
        </p:spPr>
      </p:sp>
      <p:pic>
        <p:nvPicPr>
          <p:cNvPr id="22" name="Image 4" descr="preencoded.png"/>
          <p:cNvPicPr>
            <a:picLocks noChangeAspect="1"/>
          </p:cNvPicPr>
          <p:nvPr/>
        </p:nvPicPr>
        <p:blipFill>
          <a:blip r:embed="rId6"/>
          <a:stretch>
            <a:fillRect/>
          </a:stretch>
        </p:blipFill>
        <p:spPr>
          <a:xfrm>
            <a:off x="924401" y="6349008"/>
            <a:ext cx="171569" cy="214551"/>
          </a:xfrm>
          <a:prstGeom prst="rect">
            <a:avLst/>
          </a:prstGeom>
        </p:spPr>
      </p:pic>
      <p:sp>
        <p:nvSpPr>
          <p:cNvPr id="23" name="Text 16"/>
          <p:cNvSpPr/>
          <p:nvPr/>
        </p:nvSpPr>
        <p:spPr>
          <a:xfrm>
            <a:off x="1305877" y="6379315"/>
            <a:ext cx="1589603" cy="198596"/>
          </a:xfrm>
          <a:prstGeom prst="rect">
            <a:avLst/>
          </a:prstGeom>
          <a:noFill/>
          <a:ln/>
        </p:spPr>
        <p:txBody>
          <a:bodyPr wrap="none" lIns="0" tIns="0" rIns="0" bIns="0" rtlCol="0" anchor="t"/>
          <a:lstStyle/>
          <a:p>
            <a:pPr marL="0" indent="0" algn="l">
              <a:lnSpc>
                <a:spcPts val="1550"/>
              </a:lnSpc>
              <a:buNone/>
            </a:pPr>
            <a:r>
              <a:rPr lang="en-US" sz="1600" dirty="0">
                <a:solidFill>
                  <a:srgbClr val="2C3249"/>
                </a:solidFill>
                <a:latin typeface="Kanit Light" pitchFamily="34" charset="0"/>
                <a:ea typeface="Kanit Light" pitchFamily="34" charset="-122"/>
                <a:cs typeface="Kanit Light" pitchFamily="34" charset="-120"/>
              </a:rPr>
              <a:t>Future Expansion</a:t>
            </a:r>
            <a:endParaRPr lang="en-US" sz="1600" dirty="0"/>
          </a:p>
        </p:txBody>
      </p:sp>
      <p:sp>
        <p:nvSpPr>
          <p:cNvPr id="24" name="Text 17"/>
          <p:cNvSpPr/>
          <p:nvPr/>
        </p:nvSpPr>
        <p:spPr>
          <a:xfrm>
            <a:off x="1200983" y="6949942"/>
            <a:ext cx="7504986" cy="406718"/>
          </a:xfrm>
          <a:prstGeom prst="rect">
            <a:avLst/>
          </a:prstGeom>
          <a:noFill/>
          <a:ln/>
        </p:spPr>
        <p:txBody>
          <a:bodyPr wrap="square" lIns="0" tIns="0" rIns="0" bIns="0" rtlCol="0" anchor="t"/>
          <a:lstStyle/>
          <a:p>
            <a:pPr marL="0" indent="0" algn="l">
              <a:lnSpc>
                <a:spcPts val="1600"/>
              </a:lnSpc>
              <a:buNone/>
            </a:pPr>
            <a:r>
              <a:rPr lang="en-US" sz="1400" dirty="0">
                <a:solidFill>
                  <a:srgbClr val="2C3249"/>
                </a:solidFill>
                <a:latin typeface="Martel Sans" pitchFamily="34" charset="0"/>
                <a:ea typeface="Martel Sans" pitchFamily="34" charset="-122"/>
                <a:cs typeface="Martel Sans" pitchFamily="34" charset="-120"/>
              </a:rPr>
              <a:t>The next step involves scaling this solution to integrate with large-scale banking networks worldwide, setting new industry standards.</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8038122" y="533884"/>
            <a:ext cx="5436655" cy="4926381"/>
          </a:xfrm>
          <a:prstGeom prst="rect">
            <a:avLst/>
          </a:prstGeom>
        </p:spPr>
      </p:pic>
      <p:sp>
        <p:nvSpPr>
          <p:cNvPr id="2" name="Text 0"/>
          <p:cNvSpPr/>
          <p:nvPr/>
        </p:nvSpPr>
        <p:spPr>
          <a:xfrm>
            <a:off x="492919" y="387310"/>
            <a:ext cx="6608326" cy="418147"/>
          </a:xfrm>
          <a:prstGeom prst="rect">
            <a:avLst/>
          </a:prstGeom>
          <a:noFill/>
          <a:ln/>
        </p:spPr>
        <p:txBody>
          <a:bodyPr wrap="none" lIns="0" tIns="0" rIns="0" bIns="0" rtlCol="0" anchor="t"/>
          <a:lstStyle/>
          <a:p>
            <a:pPr marL="0" indent="0" algn="l">
              <a:lnSpc>
                <a:spcPts val="3250"/>
              </a:lnSpc>
              <a:buNone/>
            </a:pPr>
            <a:r>
              <a:rPr lang="en-US" sz="2600" dirty="0">
                <a:solidFill>
                  <a:srgbClr val="272D45"/>
                </a:solidFill>
                <a:latin typeface="Kanit Light" pitchFamily="34" charset="0"/>
                <a:ea typeface="Kanit Light" pitchFamily="34" charset="-122"/>
                <a:cs typeface="Kanit Light" pitchFamily="34" charset="-120"/>
              </a:rPr>
              <a:t>Addressing Inefficiencies in Cash Distribution</a:t>
            </a:r>
            <a:endParaRPr lang="en-US" sz="2600" dirty="0"/>
          </a:p>
        </p:txBody>
      </p:sp>
      <p:sp>
        <p:nvSpPr>
          <p:cNvPr id="4" name="Text 1"/>
          <p:cNvSpPr/>
          <p:nvPr/>
        </p:nvSpPr>
        <p:spPr>
          <a:xfrm>
            <a:off x="492920" y="1867090"/>
            <a:ext cx="2007156" cy="250865"/>
          </a:xfrm>
          <a:prstGeom prst="rect">
            <a:avLst/>
          </a:prstGeom>
          <a:noFill/>
          <a:ln/>
        </p:spPr>
        <p:txBody>
          <a:bodyPr wrap="none" lIns="0" tIns="0" rIns="0" bIns="0" rtlCol="0" anchor="t"/>
          <a:lstStyle/>
          <a:p>
            <a:pPr marL="0" indent="0" algn="l">
              <a:lnSpc>
                <a:spcPts val="1950"/>
              </a:lnSpc>
              <a:buNone/>
            </a:pPr>
            <a:r>
              <a:rPr lang="en-US" sz="2800" dirty="0">
                <a:solidFill>
                  <a:srgbClr val="272D45"/>
                </a:solidFill>
                <a:latin typeface="Kanit Light" pitchFamily="34" charset="0"/>
                <a:ea typeface="Kanit Light" pitchFamily="34" charset="-122"/>
                <a:cs typeface="Kanit Light" pitchFamily="34" charset="-120"/>
              </a:rPr>
              <a:t>The Problem:</a:t>
            </a:r>
            <a:endParaRPr lang="en-US" sz="2800" dirty="0"/>
          </a:p>
        </p:txBody>
      </p:sp>
      <p:sp>
        <p:nvSpPr>
          <p:cNvPr id="5" name="Text 2"/>
          <p:cNvSpPr/>
          <p:nvPr/>
        </p:nvSpPr>
        <p:spPr>
          <a:xfrm>
            <a:off x="386100" y="2997073"/>
            <a:ext cx="6659047" cy="2825915"/>
          </a:xfrm>
          <a:prstGeom prst="rect">
            <a:avLst/>
          </a:prstGeom>
          <a:noFill/>
          <a:ln/>
        </p:spPr>
        <p:txBody>
          <a:bodyPr wrap="square" lIns="0" tIns="0" rIns="0" bIns="0" rtlCol="0" anchor="t"/>
          <a:lstStyle/>
          <a:p>
            <a:pPr marL="342900" indent="-342900" algn="l">
              <a:lnSpc>
                <a:spcPts val="1650"/>
              </a:lnSpc>
              <a:buSzPct val="100000"/>
              <a:buChar char="•"/>
            </a:pPr>
            <a:r>
              <a:rPr lang="en-US" sz="2000" dirty="0">
                <a:solidFill>
                  <a:srgbClr val="2C3249"/>
                </a:solidFill>
                <a:ea typeface="Martel Sans" pitchFamily="34" charset="-122"/>
                <a:cs typeface="Martel Sans" pitchFamily="34" charset="-120"/>
              </a:rPr>
              <a:t>ATMs frequently run out of cash or are overstocked, leading to significant operational inefficiencies for banks.</a:t>
            </a:r>
          </a:p>
          <a:p>
            <a:pPr algn="l">
              <a:lnSpc>
                <a:spcPts val="1650"/>
              </a:lnSpc>
              <a:buSzPct val="100000"/>
            </a:pPr>
            <a:endParaRPr lang="en-US" sz="2000" dirty="0">
              <a:solidFill>
                <a:srgbClr val="2C3249"/>
              </a:solidFill>
              <a:ea typeface="Martel Sans" pitchFamily="34" charset="-122"/>
              <a:cs typeface="Martel Sans" pitchFamily="34" charset="-120"/>
            </a:endParaRPr>
          </a:p>
          <a:p>
            <a:pPr marL="342900" indent="-342900" algn="l">
              <a:lnSpc>
                <a:spcPts val="1650"/>
              </a:lnSpc>
              <a:buSzPct val="100000"/>
              <a:buChar char="•"/>
            </a:pPr>
            <a:endParaRPr lang="en-US" sz="2000" dirty="0">
              <a:solidFill>
                <a:srgbClr val="2C3249"/>
              </a:solidFill>
              <a:ea typeface="Martel Sans" pitchFamily="34" charset="-122"/>
              <a:cs typeface="Martel Sans" pitchFamily="34" charset="-120"/>
            </a:endParaRPr>
          </a:p>
          <a:p>
            <a:pPr marL="342900" indent="-342900">
              <a:lnSpc>
                <a:spcPts val="1650"/>
              </a:lnSpc>
              <a:buSzPct val="100000"/>
              <a:buFontTx/>
              <a:buChar char="•"/>
            </a:pPr>
            <a:r>
              <a:rPr lang="en-GB" sz="2000" dirty="0"/>
              <a:t>Banks struggle with optimizing cash distribution from central vaults to multiple ATMs.</a:t>
            </a:r>
          </a:p>
          <a:p>
            <a:pPr>
              <a:lnSpc>
                <a:spcPts val="1650"/>
              </a:lnSpc>
              <a:buSzPct val="100000"/>
            </a:pPr>
            <a:endParaRPr lang="en-GB" sz="2000" dirty="0"/>
          </a:p>
          <a:p>
            <a:pPr algn="l">
              <a:lnSpc>
                <a:spcPts val="1650"/>
              </a:lnSpc>
              <a:buSzPct val="100000"/>
            </a:pPr>
            <a:endParaRPr lang="en-US" sz="2000" dirty="0">
              <a:solidFill>
                <a:srgbClr val="2C3249"/>
              </a:solidFill>
              <a:ea typeface="Martel Sans" pitchFamily="34" charset="-122"/>
              <a:cs typeface="Martel Sans" pitchFamily="34" charset="-120"/>
            </a:endParaRPr>
          </a:p>
          <a:p>
            <a:pPr marL="342900" indent="-342900" algn="l">
              <a:lnSpc>
                <a:spcPts val="1650"/>
              </a:lnSpc>
              <a:buSzPct val="100000"/>
              <a:buChar char="•"/>
            </a:pPr>
            <a:r>
              <a:rPr lang="en-GB" sz="2000" dirty="0"/>
              <a:t>Current systems often follow static schedules, not demand-driven allocations</a:t>
            </a:r>
            <a:endParaRPr lang="en-US" sz="2000" dirty="0"/>
          </a:p>
        </p:txBody>
      </p:sp>
      <p:sp>
        <p:nvSpPr>
          <p:cNvPr id="6" name="Text 3"/>
          <p:cNvSpPr/>
          <p:nvPr/>
        </p:nvSpPr>
        <p:spPr>
          <a:xfrm>
            <a:off x="492919" y="8492609"/>
            <a:ext cx="6659047" cy="428149"/>
          </a:xfrm>
          <a:prstGeom prst="rect">
            <a:avLst/>
          </a:prstGeom>
          <a:noFill/>
          <a:ln/>
        </p:spPr>
        <p:txBody>
          <a:bodyPr wrap="square" lIns="0" tIns="0" rIns="0" bIns="0" rtlCol="0" anchor="t"/>
          <a:lstStyle/>
          <a:p>
            <a:pPr marL="342900" indent="-342900" algn="l">
              <a:lnSpc>
                <a:spcPts val="1650"/>
              </a:lnSpc>
              <a:buSzPct val="100000"/>
              <a:buChar char="•"/>
            </a:pPr>
            <a:r>
              <a:rPr lang="en-US" sz="1050" dirty="0">
                <a:solidFill>
                  <a:srgbClr val="2C3249"/>
                </a:solidFill>
                <a:latin typeface="Martel Sans" pitchFamily="34" charset="0"/>
                <a:ea typeface="Martel Sans" pitchFamily="34" charset="-122"/>
                <a:cs typeface="Martel Sans" pitchFamily="34" charset="-120"/>
              </a:rPr>
              <a:t>Optimizing cash distribution from central vaults to a network of ATMs presents a complex logistical challenge.</a:t>
            </a:r>
            <a:endParaRPr lang="en-US" sz="1050" dirty="0"/>
          </a:p>
        </p:txBody>
      </p:sp>
      <p:sp>
        <p:nvSpPr>
          <p:cNvPr id="7" name="Text 4"/>
          <p:cNvSpPr/>
          <p:nvPr/>
        </p:nvSpPr>
        <p:spPr>
          <a:xfrm>
            <a:off x="492919" y="8967549"/>
            <a:ext cx="6659047" cy="428149"/>
          </a:xfrm>
          <a:prstGeom prst="rect">
            <a:avLst/>
          </a:prstGeom>
          <a:noFill/>
          <a:ln/>
        </p:spPr>
        <p:txBody>
          <a:bodyPr wrap="square" lIns="0" tIns="0" rIns="0" bIns="0" rtlCol="0" anchor="t"/>
          <a:lstStyle/>
          <a:p>
            <a:pPr marL="342900" indent="-342900" algn="l">
              <a:lnSpc>
                <a:spcPts val="1650"/>
              </a:lnSpc>
              <a:buSzPct val="100000"/>
              <a:buChar char="•"/>
            </a:pPr>
            <a:r>
              <a:rPr lang="en-US" sz="1050" dirty="0">
                <a:solidFill>
                  <a:srgbClr val="2C3249"/>
                </a:solidFill>
                <a:latin typeface="Martel Sans" pitchFamily="34" charset="0"/>
                <a:ea typeface="Martel Sans" pitchFamily="34" charset="-122"/>
                <a:cs typeface="Martel Sans" pitchFamily="34" charset="-120"/>
              </a:rPr>
              <a:t>Current systems often rely on </a:t>
            </a:r>
            <a:r>
              <a:rPr lang="en-US" sz="1050" b="1" dirty="0">
                <a:solidFill>
                  <a:srgbClr val="2C3249"/>
                </a:solidFill>
                <a:latin typeface="Martel Sans" pitchFamily="34" charset="0"/>
                <a:ea typeface="Martel Sans" pitchFamily="34" charset="-122"/>
                <a:cs typeface="Martel Sans" pitchFamily="34" charset="-120"/>
              </a:rPr>
              <a:t>static schedules</a:t>
            </a:r>
            <a:r>
              <a:rPr lang="en-US" sz="1050" dirty="0">
                <a:solidFill>
                  <a:srgbClr val="2C3249"/>
                </a:solidFill>
                <a:latin typeface="Martel Sans" pitchFamily="34" charset="0"/>
                <a:ea typeface="Martel Sans" pitchFamily="34" charset="-122"/>
                <a:cs typeface="Martel Sans" pitchFamily="34" charset="-120"/>
              </a:rPr>
              <a:t>, failing to adapt to </a:t>
            </a:r>
            <a:r>
              <a:rPr lang="en-US" sz="1050" b="1" dirty="0">
                <a:solidFill>
                  <a:srgbClr val="2C3249"/>
                </a:solidFill>
                <a:latin typeface="Martel Sans" pitchFamily="34" charset="0"/>
                <a:ea typeface="Martel Sans" pitchFamily="34" charset="-122"/>
                <a:cs typeface="Martel Sans" pitchFamily="34" charset="-120"/>
              </a:rPr>
              <a:t>dynamic, demand-driven allocations</a:t>
            </a:r>
            <a:r>
              <a:rPr lang="en-US" sz="1050" dirty="0">
                <a:solidFill>
                  <a:srgbClr val="2C3249"/>
                </a:solidFill>
                <a:latin typeface="Martel Sans" pitchFamily="34" charset="0"/>
                <a:ea typeface="Martel Sans" pitchFamily="34" charset="-122"/>
                <a:cs typeface="Martel Sans" pitchFamily="34" charset="-120"/>
              </a:rPr>
              <a:t>.</a:t>
            </a:r>
            <a:endParaRPr lang="en-US" sz="1050" dirty="0"/>
          </a:p>
        </p:txBody>
      </p:sp>
      <p:sp>
        <p:nvSpPr>
          <p:cNvPr id="9" name="Text 5"/>
          <p:cNvSpPr/>
          <p:nvPr/>
        </p:nvSpPr>
        <p:spPr>
          <a:xfrm>
            <a:off x="7486055" y="6210066"/>
            <a:ext cx="6659047" cy="1296709"/>
          </a:xfrm>
          <a:prstGeom prst="rect">
            <a:avLst/>
          </a:prstGeom>
          <a:noFill/>
          <a:ln/>
        </p:spPr>
        <p:txBody>
          <a:bodyPr wrap="square" lIns="0" tIns="0" rIns="0" bIns="0" rtlCol="0" anchor="t"/>
          <a:lstStyle/>
          <a:p>
            <a:pPr marL="0" indent="0" algn="l">
              <a:lnSpc>
                <a:spcPts val="1650"/>
              </a:lnSpc>
              <a:buNone/>
            </a:pPr>
            <a:r>
              <a:rPr lang="en-US" dirty="0">
                <a:solidFill>
                  <a:srgbClr val="2C3249"/>
                </a:solidFill>
                <a:ea typeface="Martel Sans" pitchFamily="34" charset="-122"/>
                <a:cs typeface="Martel Sans" pitchFamily="34" charset="-120"/>
              </a:rPr>
              <a:t>The core issue lies in the unpredictable nature of cash demand and the high costs associated with both cash shortages and excess inventory. This project aims to bridge this gap with an intelligent, algorithm-driven solution.</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62301"/>
            <a:ext cx="7281624" cy="602456"/>
          </a:xfrm>
          <a:prstGeom prst="rect">
            <a:avLst/>
          </a:prstGeom>
          <a:noFill/>
          <a:ln/>
        </p:spPr>
        <p:txBody>
          <a:bodyPr wrap="none" lIns="0" tIns="0" rIns="0" bIns="0" rtlCol="0" anchor="t"/>
          <a:lstStyle/>
          <a:p>
            <a:pPr marL="0" indent="0" algn="l">
              <a:lnSpc>
                <a:spcPts val="4700"/>
              </a:lnSpc>
              <a:buNone/>
            </a:pPr>
            <a:r>
              <a:rPr lang="en-US" sz="3750" dirty="0">
                <a:solidFill>
                  <a:srgbClr val="272D45"/>
                </a:solidFill>
                <a:latin typeface="Kanit Light" pitchFamily="34" charset="0"/>
                <a:ea typeface="Kanit Light" pitchFamily="34" charset="-122"/>
                <a:cs typeface="Kanit Light" pitchFamily="34" charset="-120"/>
              </a:rPr>
              <a:t>Project Objectives &amp; Core Features</a:t>
            </a:r>
            <a:endParaRPr lang="en-US" sz="3750" dirty="0"/>
          </a:p>
        </p:txBody>
      </p:sp>
      <p:sp>
        <p:nvSpPr>
          <p:cNvPr id="4" name="Shape 1"/>
          <p:cNvSpPr/>
          <p:nvPr/>
        </p:nvSpPr>
        <p:spPr>
          <a:xfrm>
            <a:off x="6280190" y="2153960"/>
            <a:ext cx="7556421" cy="2276594"/>
          </a:xfrm>
          <a:prstGeom prst="roundRect">
            <a:avLst>
              <a:gd name="adj" fmla="val 4820"/>
            </a:avLst>
          </a:prstGeom>
          <a:solidFill>
            <a:srgbClr val="FFFFFF"/>
          </a:solidFill>
          <a:ln w="22860">
            <a:solidFill>
              <a:srgbClr val="C5D2CF"/>
            </a:solidFill>
            <a:prstDash val="solid"/>
          </a:ln>
        </p:spPr>
      </p:sp>
      <p:sp>
        <p:nvSpPr>
          <p:cNvPr id="5" name="Shape 2"/>
          <p:cNvSpPr/>
          <p:nvPr/>
        </p:nvSpPr>
        <p:spPr>
          <a:xfrm>
            <a:off x="6257330" y="2153960"/>
            <a:ext cx="91440" cy="2276594"/>
          </a:xfrm>
          <a:prstGeom prst="roundRect">
            <a:avLst>
              <a:gd name="adj" fmla="val 88558"/>
            </a:avLst>
          </a:prstGeom>
          <a:solidFill>
            <a:srgbClr val="437066"/>
          </a:solidFill>
          <a:ln/>
        </p:spPr>
      </p:sp>
      <p:sp>
        <p:nvSpPr>
          <p:cNvPr id="6" name="Text 3"/>
          <p:cNvSpPr/>
          <p:nvPr/>
        </p:nvSpPr>
        <p:spPr>
          <a:xfrm>
            <a:off x="6564392" y="2369582"/>
            <a:ext cx="2892028" cy="361474"/>
          </a:xfrm>
          <a:prstGeom prst="rect">
            <a:avLst/>
          </a:prstGeom>
          <a:noFill/>
          <a:ln/>
        </p:spPr>
        <p:txBody>
          <a:bodyPr wrap="none" lIns="0" tIns="0" rIns="0" bIns="0" rtlCol="0" anchor="t"/>
          <a:lstStyle/>
          <a:p>
            <a:pPr marL="0" indent="0" algn="l">
              <a:lnSpc>
                <a:spcPts val="2800"/>
              </a:lnSpc>
              <a:buNone/>
            </a:pPr>
            <a:r>
              <a:rPr lang="en-US" sz="2250" dirty="0">
                <a:solidFill>
                  <a:srgbClr val="2C3249"/>
                </a:solidFill>
                <a:latin typeface="Kanit Light" pitchFamily="34" charset="0"/>
                <a:ea typeface="Kanit Light" pitchFamily="34" charset="-122"/>
                <a:cs typeface="Kanit Light" pitchFamily="34" charset="-120"/>
              </a:rPr>
              <a:t>Key Objectives:</a:t>
            </a:r>
            <a:endParaRPr lang="en-US" sz="2250" dirty="0"/>
          </a:p>
        </p:txBody>
      </p:sp>
      <p:sp>
        <p:nvSpPr>
          <p:cNvPr id="7" name="Text 4"/>
          <p:cNvSpPr/>
          <p:nvPr/>
        </p:nvSpPr>
        <p:spPr>
          <a:xfrm>
            <a:off x="6564392" y="2846665"/>
            <a:ext cx="7056596"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3249"/>
                </a:solidFill>
                <a:latin typeface="Martel Sans" pitchFamily="34" charset="0"/>
                <a:ea typeface="Martel Sans" pitchFamily="34" charset="-122"/>
                <a:cs typeface="Martel Sans" pitchFamily="34" charset="-120"/>
              </a:rPr>
              <a:t>Develop an algorithm-based system for </a:t>
            </a:r>
            <a:r>
              <a:rPr lang="en-US" sz="1500" b="1" dirty="0">
                <a:solidFill>
                  <a:srgbClr val="2C3249"/>
                </a:solidFill>
                <a:latin typeface="Martel Sans" pitchFamily="34" charset="0"/>
                <a:ea typeface="Martel Sans" pitchFamily="34" charset="-122"/>
                <a:cs typeface="Martel Sans" pitchFamily="34" charset="-120"/>
              </a:rPr>
              <a:t>optimized cash distribution</a:t>
            </a:r>
            <a:r>
              <a:rPr lang="en-US" sz="1500" dirty="0">
                <a:solidFill>
                  <a:srgbClr val="2C3249"/>
                </a:solidFill>
                <a:latin typeface="Martel Sans" pitchFamily="34" charset="0"/>
                <a:ea typeface="Martel Sans" pitchFamily="34" charset="-122"/>
                <a:cs typeface="Martel Sans" pitchFamily="34" charset="-120"/>
              </a:rPr>
              <a:t>.</a:t>
            </a:r>
            <a:endParaRPr lang="en-US" sz="1500" dirty="0"/>
          </a:p>
        </p:txBody>
      </p:sp>
      <p:sp>
        <p:nvSpPr>
          <p:cNvPr id="8" name="Text 5"/>
          <p:cNvSpPr/>
          <p:nvPr/>
        </p:nvSpPr>
        <p:spPr>
          <a:xfrm>
            <a:off x="6564392" y="3222427"/>
            <a:ext cx="7056596"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3249"/>
                </a:solidFill>
                <a:latin typeface="Martel Sans" pitchFamily="34" charset="0"/>
                <a:ea typeface="Martel Sans" pitchFamily="34" charset="-122"/>
                <a:cs typeface="Martel Sans" pitchFamily="34" charset="-120"/>
              </a:rPr>
              <a:t>Prevent cash shortages and minimize idle cash across the ATM network.</a:t>
            </a:r>
            <a:endParaRPr lang="en-US" sz="1500" dirty="0"/>
          </a:p>
        </p:txBody>
      </p:sp>
      <p:sp>
        <p:nvSpPr>
          <p:cNvPr id="9" name="Text 6"/>
          <p:cNvSpPr/>
          <p:nvPr/>
        </p:nvSpPr>
        <p:spPr>
          <a:xfrm>
            <a:off x="6564392" y="3598188"/>
            <a:ext cx="7056596" cy="616744"/>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2C3249"/>
                </a:solidFill>
                <a:latin typeface="Martel Sans" pitchFamily="34" charset="0"/>
                <a:ea typeface="Martel Sans" pitchFamily="34" charset="-122"/>
                <a:cs typeface="Martel Sans" pitchFamily="34" charset="-120"/>
              </a:rPr>
              <a:t>Provide comprehensive analytics and real-time reporting for informed decision-making.</a:t>
            </a:r>
            <a:endParaRPr lang="en-US" sz="1500" dirty="0"/>
          </a:p>
        </p:txBody>
      </p:sp>
      <p:sp>
        <p:nvSpPr>
          <p:cNvPr id="10" name="Shape 7"/>
          <p:cNvSpPr/>
          <p:nvPr/>
        </p:nvSpPr>
        <p:spPr>
          <a:xfrm>
            <a:off x="6280190" y="4623316"/>
            <a:ext cx="7556421" cy="2343983"/>
          </a:xfrm>
          <a:prstGeom prst="roundRect">
            <a:avLst>
              <a:gd name="adj" fmla="val 4681"/>
            </a:avLst>
          </a:prstGeom>
          <a:solidFill>
            <a:srgbClr val="FFFFFF"/>
          </a:solidFill>
          <a:ln w="22860">
            <a:solidFill>
              <a:srgbClr val="C5D2CF"/>
            </a:solidFill>
            <a:prstDash val="solid"/>
          </a:ln>
        </p:spPr>
      </p:sp>
      <p:sp>
        <p:nvSpPr>
          <p:cNvPr id="11" name="Shape 8"/>
          <p:cNvSpPr/>
          <p:nvPr/>
        </p:nvSpPr>
        <p:spPr>
          <a:xfrm>
            <a:off x="6257330" y="4623316"/>
            <a:ext cx="91440" cy="2343983"/>
          </a:xfrm>
          <a:prstGeom prst="roundRect">
            <a:avLst>
              <a:gd name="adj" fmla="val 88558"/>
            </a:avLst>
          </a:prstGeom>
          <a:solidFill>
            <a:srgbClr val="437066"/>
          </a:solidFill>
          <a:ln/>
        </p:spPr>
      </p:sp>
      <p:sp>
        <p:nvSpPr>
          <p:cNvPr id="12" name="Text 9"/>
          <p:cNvSpPr/>
          <p:nvPr/>
        </p:nvSpPr>
        <p:spPr>
          <a:xfrm>
            <a:off x="6564392" y="4838938"/>
            <a:ext cx="3038832" cy="361474"/>
          </a:xfrm>
          <a:prstGeom prst="rect">
            <a:avLst/>
          </a:prstGeom>
          <a:noFill/>
          <a:ln/>
        </p:spPr>
        <p:txBody>
          <a:bodyPr wrap="none" lIns="0" tIns="0" rIns="0" bIns="0" rtlCol="0" anchor="t"/>
          <a:lstStyle/>
          <a:p>
            <a:pPr marL="0" indent="0" algn="l">
              <a:lnSpc>
                <a:spcPts val="2800"/>
              </a:lnSpc>
              <a:buNone/>
            </a:pPr>
            <a:r>
              <a:rPr lang="en-US" sz="2250" dirty="0">
                <a:solidFill>
                  <a:srgbClr val="2C3249"/>
                </a:solidFill>
                <a:latin typeface="Kanit Light" pitchFamily="34" charset="0"/>
                <a:ea typeface="Kanit Light" pitchFamily="34" charset="-122"/>
                <a:cs typeface="Kanit Light" pitchFamily="34" charset="-120"/>
              </a:rPr>
              <a:t>Core Features Overview:</a:t>
            </a:r>
            <a:endParaRPr lang="en-US" sz="2250" dirty="0"/>
          </a:p>
        </p:txBody>
      </p:sp>
      <p:sp>
        <p:nvSpPr>
          <p:cNvPr id="13" name="Text 10"/>
          <p:cNvSpPr/>
          <p:nvPr/>
        </p:nvSpPr>
        <p:spPr>
          <a:xfrm>
            <a:off x="6564392" y="5316022"/>
            <a:ext cx="7056596" cy="308372"/>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C3249"/>
                </a:solidFill>
                <a:latin typeface="Martel Sans" pitchFamily="34" charset="0"/>
                <a:ea typeface="Martel Sans" pitchFamily="34" charset="-122"/>
                <a:cs typeface="Martel Sans" pitchFamily="34" charset="-120"/>
              </a:rPr>
              <a:t>ATM &amp; Vault Management:</a:t>
            </a:r>
            <a:endParaRPr lang="en-US" sz="1500" dirty="0"/>
          </a:p>
        </p:txBody>
      </p:sp>
      <p:sp>
        <p:nvSpPr>
          <p:cNvPr id="14" name="Text 11"/>
          <p:cNvSpPr/>
          <p:nvPr/>
        </p:nvSpPr>
        <p:spPr>
          <a:xfrm>
            <a:off x="6564392" y="5691783"/>
            <a:ext cx="7056596" cy="308372"/>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C3249"/>
                </a:solidFill>
                <a:latin typeface="Martel Sans" pitchFamily="34" charset="0"/>
                <a:ea typeface="Martel Sans" pitchFamily="34" charset="-122"/>
                <a:cs typeface="Martel Sans" pitchFamily="34" charset="-120"/>
              </a:rPr>
              <a:t>Optimized Allocation Algorithm:</a:t>
            </a:r>
            <a:endParaRPr lang="en-US" sz="1500" dirty="0"/>
          </a:p>
        </p:txBody>
      </p:sp>
      <p:sp>
        <p:nvSpPr>
          <p:cNvPr id="15" name="Text 12"/>
          <p:cNvSpPr/>
          <p:nvPr/>
        </p:nvSpPr>
        <p:spPr>
          <a:xfrm>
            <a:off x="6564392" y="6067544"/>
            <a:ext cx="7056596" cy="308372"/>
          </a:xfrm>
          <a:prstGeom prst="rect">
            <a:avLst/>
          </a:prstGeom>
          <a:noFill/>
          <a:ln/>
        </p:spPr>
        <p:txBody>
          <a:bodyPr wrap="none" lIns="0" tIns="0" rIns="0" bIns="0" rtlCol="0" anchor="t"/>
          <a:lstStyle/>
          <a:p>
            <a:pPr marL="342900" indent="-342900" algn="l">
              <a:lnSpc>
                <a:spcPts val="2400"/>
              </a:lnSpc>
              <a:buSzPct val="100000"/>
              <a:buChar char="•"/>
            </a:pPr>
            <a:r>
              <a:rPr lang="en-US" sz="1500" b="1" dirty="0">
                <a:solidFill>
                  <a:srgbClr val="2C3249"/>
                </a:solidFill>
                <a:latin typeface="Martel Sans" pitchFamily="34" charset="0"/>
                <a:ea typeface="Martel Sans" pitchFamily="34" charset="-122"/>
                <a:cs typeface="Martel Sans" pitchFamily="34" charset="-120"/>
              </a:rPr>
              <a:t>Demand Forecasting:</a:t>
            </a:r>
            <a:endParaRPr lang="en-US" sz="1500" dirty="0"/>
          </a:p>
        </p:txBody>
      </p:sp>
      <p:sp>
        <p:nvSpPr>
          <p:cNvPr id="16" name="Text 13"/>
          <p:cNvSpPr/>
          <p:nvPr/>
        </p:nvSpPr>
        <p:spPr>
          <a:xfrm>
            <a:off x="6564392" y="6443305"/>
            <a:ext cx="7056596"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3249"/>
                </a:solidFill>
                <a:latin typeface="Martel Sans" pitchFamily="34" charset="0"/>
                <a:ea typeface="Martel Sans" pitchFamily="34" charset="-122"/>
                <a:cs typeface="Martel Sans" pitchFamily="34" charset="-120"/>
              </a:rPr>
              <a:t>Transaction Handling &amp; Reports:</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86289"/>
            <a:ext cx="5471160" cy="460772"/>
          </a:xfrm>
          <a:prstGeom prst="rect">
            <a:avLst/>
          </a:prstGeom>
          <a:noFill/>
          <a:ln/>
        </p:spPr>
        <p:txBody>
          <a:bodyPr wrap="none" lIns="0" tIns="0" rIns="0" bIns="0" rtlCol="0" anchor="t"/>
          <a:lstStyle/>
          <a:p>
            <a:pPr marL="0" indent="0" algn="l">
              <a:lnSpc>
                <a:spcPts val="3600"/>
              </a:lnSpc>
              <a:buNone/>
            </a:pPr>
            <a:r>
              <a:rPr lang="en-US" sz="2900" dirty="0">
                <a:solidFill>
                  <a:srgbClr val="272D45"/>
                </a:solidFill>
                <a:latin typeface="Kanit Light" pitchFamily="34" charset="0"/>
                <a:ea typeface="Kanit Light" pitchFamily="34" charset="-122"/>
                <a:cs typeface="Kanit Light" pitchFamily="34" charset="-120"/>
              </a:rPr>
              <a:t>Algorithms &amp; System Architecture</a:t>
            </a:r>
            <a:endParaRPr lang="en-US" sz="2900" dirty="0"/>
          </a:p>
        </p:txBody>
      </p:sp>
      <p:sp>
        <p:nvSpPr>
          <p:cNvPr id="3" name="Text 1"/>
          <p:cNvSpPr/>
          <p:nvPr/>
        </p:nvSpPr>
        <p:spPr>
          <a:xfrm>
            <a:off x="793790" y="1615559"/>
            <a:ext cx="2211467" cy="276344"/>
          </a:xfrm>
          <a:prstGeom prst="rect">
            <a:avLst/>
          </a:prstGeom>
          <a:noFill/>
          <a:ln/>
        </p:spPr>
        <p:txBody>
          <a:bodyPr wrap="none" lIns="0" tIns="0" rIns="0" bIns="0" rtlCol="0" anchor="t"/>
          <a:lstStyle/>
          <a:p>
            <a:pPr marL="0" indent="0" algn="l">
              <a:lnSpc>
                <a:spcPts val="2150"/>
              </a:lnSpc>
              <a:buNone/>
            </a:pPr>
            <a:r>
              <a:rPr lang="en-US" sz="2000" dirty="0">
                <a:solidFill>
                  <a:srgbClr val="272D45"/>
                </a:solidFill>
                <a:latin typeface="Kanit Light" pitchFamily="34" charset="0"/>
                <a:ea typeface="Kanit Light" pitchFamily="34" charset="-122"/>
                <a:cs typeface="Kanit Light" pitchFamily="34" charset="-120"/>
              </a:rPr>
              <a:t>Algorithmic Backbone:</a:t>
            </a:r>
            <a:endParaRPr lang="en-US" sz="2000" dirty="0"/>
          </a:p>
        </p:txBody>
      </p:sp>
      <p:sp>
        <p:nvSpPr>
          <p:cNvPr id="4" name="Shape 2"/>
          <p:cNvSpPr/>
          <p:nvPr/>
        </p:nvSpPr>
        <p:spPr>
          <a:xfrm>
            <a:off x="793790" y="2057757"/>
            <a:ext cx="589717" cy="908328"/>
          </a:xfrm>
          <a:prstGeom prst="roundRect">
            <a:avLst>
              <a:gd name="adj" fmla="val 360022"/>
            </a:avLst>
          </a:prstGeom>
          <a:solidFill>
            <a:srgbClr val="DFECE9"/>
          </a:solidFill>
          <a:ln w="7620">
            <a:solidFill>
              <a:srgbClr val="C5D2CF"/>
            </a:solidFill>
            <a:prstDash val="solid"/>
          </a:ln>
        </p:spPr>
      </p:sp>
      <p:sp>
        <p:nvSpPr>
          <p:cNvPr id="5" name="Text 3"/>
          <p:cNvSpPr/>
          <p:nvPr/>
        </p:nvSpPr>
        <p:spPr>
          <a:xfrm>
            <a:off x="978098" y="2373749"/>
            <a:ext cx="221099" cy="276344"/>
          </a:xfrm>
          <a:prstGeom prst="rect">
            <a:avLst/>
          </a:prstGeom>
          <a:noFill/>
          <a:ln/>
        </p:spPr>
        <p:txBody>
          <a:bodyPr wrap="none" lIns="0" tIns="0" rIns="0" bIns="0" rtlCol="0" anchor="t"/>
          <a:lstStyle/>
          <a:p>
            <a:pPr marL="0" indent="0" algn="l">
              <a:lnSpc>
                <a:spcPts val="1700"/>
              </a:lnSpc>
              <a:buNone/>
            </a:pPr>
            <a:r>
              <a:rPr lang="en-US" sz="1700" dirty="0">
                <a:solidFill>
                  <a:srgbClr val="2C3249"/>
                </a:solidFill>
                <a:latin typeface="Kanit Light" pitchFamily="34" charset="0"/>
                <a:ea typeface="Kanit Light" pitchFamily="34" charset="-122"/>
                <a:cs typeface="Kanit Light" pitchFamily="34" charset="-120"/>
              </a:rPr>
              <a:t>1</a:t>
            </a:r>
            <a:endParaRPr lang="en-US" sz="1700" dirty="0"/>
          </a:p>
        </p:txBody>
      </p:sp>
      <p:sp>
        <p:nvSpPr>
          <p:cNvPr id="6" name="Text 4"/>
          <p:cNvSpPr/>
          <p:nvPr/>
        </p:nvSpPr>
        <p:spPr>
          <a:xfrm>
            <a:off x="1530906" y="2205157"/>
            <a:ext cx="1842968" cy="230386"/>
          </a:xfrm>
          <a:prstGeom prst="rect">
            <a:avLst/>
          </a:prstGeom>
          <a:noFill/>
          <a:ln/>
        </p:spPr>
        <p:txBody>
          <a:bodyPr wrap="none" lIns="0" tIns="0" rIns="0" bIns="0" rtlCol="0" anchor="t"/>
          <a:lstStyle/>
          <a:p>
            <a:pPr marL="0" indent="0" algn="l">
              <a:lnSpc>
                <a:spcPts val="1800"/>
              </a:lnSpc>
              <a:buNone/>
            </a:pPr>
            <a:r>
              <a:rPr lang="en-US" dirty="0"/>
              <a:t>Greedy Algorithm &amp; LP</a:t>
            </a:r>
          </a:p>
          <a:p>
            <a:pPr marL="0" indent="0" algn="l">
              <a:lnSpc>
                <a:spcPts val="1800"/>
              </a:lnSpc>
              <a:buNone/>
            </a:pPr>
            <a:endParaRPr lang="en-US" dirty="0"/>
          </a:p>
        </p:txBody>
      </p:sp>
      <p:sp>
        <p:nvSpPr>
          <p:cNvPr id="7" name="Text 5"/>
          <p:cNvSpPr/>
          <p:nvPr/>
        </p:nvSpPr>
        <p:spPr>
          <a:xfrm>
            <a:off x="1530906" y="2582942"/>
            <a:ext cx="5604510" cy="235744"/>
          </a:xfrm>
          <a:prstGeom prst="rect">
            <a:avLst/>
          </a:prstGeom>
          <a:noFill/>
          <a:ln/>
        </p:spPr>
        <p:txBody>
          <a:bodyPr wrap="none" lIns="0" tIns="0" rIns="0" bIns="0" rtlCol="0" anchor="t"/>
          <a:lstStyle/>
          <a:p>
            <a:pPr marL="0" indent="0" algn="l">
              <a:lnSpc>
                <a:spcPts val="1850"/>
              </a:lnSpc>
              <a:buNone/>
            </a:pPr>
            <a:r>
              <a:rPr lang="en-US" sz="1400" dirty="0">
                <a:solidFill>
                  <a:srgbClr val="2C3249"/>
                </a:solidFill>
                <a:latin typeface="Martel Sans" pitchFamily="34" charset="0"/>
                <a:ea typeface="Martel Sans" pitchFamily="34" charset="-122"/>
                <a:cs typeface="Martel Sans" pitchFamily="34" charset="-120"/>
              </a:rPr>
              <a:t>Optimal allocation of cash from vaults to ATMs.</a:t>
            </a:r>
            <a:endParaRPr lang="en-US" sz="1400" dirty="0"/>
          </a:p>
        </p:txBody>
      </p:sp>
      <p:sp>
        <p:nvSpPr>
          <p:cNvPr id="8" name="Shape 6"/>
          <p:cNvSpPr/>
          <p:nvPr/>
        </p:nvSpPr>
        <p:spPr>
          <a:xfrm>
            <a:off x="793790" y="3113484"/>
            <a:ext cx="589717" cy="908328"/>
          </a:xfrm>
          <a:prstGeom prst="roundRect">
            <a:avLst>
              <a:gd name="adj" fmla="val 360022"/>
            </a:avLst>
          </a:prstGeom>
          <a:solidFill>
            <a:srgbClr val="DFECE9"/>
          </a:solidFill>
          <a:ln w="7620">
            <a:solidFill>
              <a:srgbClr val="C5D2CF"/>
            </a:solidFill>
            <a:prstDash val="solid"/>
          </a:ln>
        </p:spPr>
      </p:sp>
      <p:sp>
        <p:nvSpPr>
          <p:cNvPr id="9" name="Text 7"/>
          <p:cNvSpPr/>
          <p:nvPr/>
        </p:nvSpPr>
        <p:spPr>
          <a:xfrm>
            <a:off x="978098" y="3429476"/>
            <a:ext cx="221099" cy="276344"/>
          </a:xfrm>
          <a:prstGeom prst="rect">
            <a:avLst/>
          </a:prstGeom>
          <a:noFill/>
          <a:ln/>
        </p:spPr>
        <p:txBody>
          <a:bodyPr wrap="none" lIns="0" tIns="0" rIns="0" bIns="0" rtlCol="0" anchor="t"/>
          <a:lstStyle/>
          <a:p>
            <a:pPr marL="0" indent="0" algn="l">
              <a:lnSpc>
                <a:spcPts val="1700"/>
              </a:lnSpc>
              <a:buNone/>
            </a:pPr>
            <a:r>
              <a:rPr lang="en-US" sz="1700" dirty="0">
                <a:solidFill>
                  <a:srgbClr val="2C3249"/>
                </a:solidFill>
                <a:latin typeface="Kanit Light" pitchFamily="34" charset="0"/>
                <a:ea typeface="Kanit Light" pitchFamily="34" charset="-122"/>
                <a:cs typeface="Kanit Light" pitchFamily="34" charset="-120"/>
              </a:rPr>
              <a:t>2</a:t>
            </a:r>
            <a:endParaRPr lang="en-US" sz="1700" dirty="0"/>
          </a:p>
        </p:txBody>
      </p:sp>
      <p:sp>
        <p:nvSpPr>
          <p:cNvPr id="10" name="Text 8"/>
          <p:cNvSpPr/>
          <p:nvPr/>
        </p:nvSpPr>
        <p:spPr>
          <a:xfrm>
            <a:off x="1530906" y="3260884"/>
            <a:ext cx="1842968" cy="230386"/>
          </a:xfrm>
          <a:prstGeom prst="rect">
            <a:avLst/>
          </a:prstGeom>
          <a:noFill/>
          <a:ln/>
        </p:spPr>
        <p:txBody>
          <a:bodyPr wrap="none" lIns="0" tIns="0" rIns="0" bIns="0" rtlCol="0" anchor="t"/>
          <a:lstStyle/>
          <a:p>
            <a:pPr marL="0" indent="0" algn="l">
              <a:lnSpc>
                <a:spcPts val="1800"/>
              </a:lnSpc>
              <a:buNone/>
            </a:pPr>
            <a:r>
              <a:rPr lang="en-US" dirty="0">
                <a:solidFill>
                  <a:srgbClr val="2C3249"/>
                </a:solidFill>
                <a:latin typeface="Kanit Light" pitchFamily="34" charset="0"/>
                <a:ea typeface="Kanit Light" pitchFamily="34" charset="-122"/>
                <a:cs typeface="Kanit Light" pitchFamily="34" charset="-120"/>
              </a:rPr>
              <a:t>Sorting Algorithms</a:t>
            </a:r>
            <a:endParaRPr lang="en-US" dirty="0"/>
          </a:p>
        </p:txBody>
      </p:sp>
      <p:sp>
        <p:nvSpPr>
          <p:cNvPr id="11" name="Text 9"/>
          <p:cNvSpPr/>
          <p:nvPr/>
        </p:nvSpPr>
        <p:spPr>
          <a:xfrm>
            <a:off x="1530906" y="3638669"/>
            <a:ext cx="5604510" cy="235744"/>
          </a:xfrm>
          <a:prstGeom prst="rect">
            <a:avLst/>
          </a:prstGeom>
          <a:noFill/>
          <a:ln/>
        </p:spPr>
        <p:txBody>
          <a:bodyPr wrap="none" lIns="0" tIns="0" rIns="0" bIns="0" rtlCol="0" anchor="t"/>
          <a:lstStyle/>
          <a:p>
            <a:pPr marL="0" indent="0" algn="l">
              <a:lnSpc>
                <a:spcPts val="1850"/>
              </a:lnSpc>
              <a:buNone/>
            </a:pPr>
            <a:r>
              <a:rPr lang="en-US" sz="1400" dirty="0">
                <a:solidFill>
                  <a:srgbClr val="2C3249"/>
                </a:solidFill>
                <a:latin typeface="Martel Sans" pitchFamily="34" charset="0"/>
                <a:ea typeface="Martel Sans" pitchFamily="34" charset="-122"/>
                <a:cs typeface="Martel Sans" pitchFamily="34" charset="-120"/>
              </a:rPr>
              <a:t>Merge Sort/Quick Sort for efficient report generation.</a:t>
            </a:r>
            <a:endParaRPr lang="en-US" sz="1400" dirty="0"/>
          </a:p>
        </p:txBody>
      </p:sp>
      <p:sp>
        <p:nvSpPr>
          <p:cNvPr id="12" name="Shape 10"/>
          <p:cNvSpPr/>
          <p:nvPr/>
        </p:nvSpPr>
        <p:spPr>
          <a:xfrm>
            <a:off x="793790" y="4169212"/>
            <a:ext cx="589717" cy="908328"/>
          </a:xfrm>
          <a:prstGeom prst="roundRect">
            <a:avLst>
              <a:gd name="adj" fmla="val 360022"/>
            </a:avLst>
          </a:prstGeom>
          <a:solidFill>
            <a:srgbClr val="DFECE9"/>
          </a:solidFill>
          <a:ln w="7620">
            <a:solidFill>
              <a:srgbClr val="C5D2CF"/>
            </a:solidFill>
            <a:prstDash val="solid"/>
          </a:ln>
        </p:spPr>
      </p:sp>
      <p:sp>
        <p:nvSpPr>
          <p:cNvPr id="13" name="Text 11"/>
          <p:cNvSpPr/>
          <p:nvPr/>
        </p:nvSpPr>
        <p:spPr>
          <a:xfrm>
            <a:off x="978098" y="4485203"/>
            <a:ext cx="221099" cy="276344"/>
          </a:xfrm>
          <a:prstGeom prst="rect">
            <a:avLst/>
          </a:prstGeom>
          <a:noFill/>
          <a:ln/>
        </p:spPr>
        <p:txBody>
          <a:bodyPr wrap="none" lIns="0" tIns="0" rIns="0" bIns="0" rtlCol="0" anchor="t"/>
          <a:lstStyle/>
          <a:p>
            <a:pPr marL="0" indent="0" algn="l">
              <a:lnSpc>
                <a:spcPts val="1700"/>
              </a:lnSpc>
              <a:buNone/>
            </a:pPr>
            <a:r>
              <a:rPr lang="en-US" sz="1700" dirty="0">
                <a:solidFill>
                  <a:srgbClr val="2C3249"/>
                </a:solidFill>
                <a:latin typeface="Kanit Light" pitchFamily="34" charset="0"/>
                <a:ea typeface="Kanit Light" pitchFamily="34" charset="-122"/>
                <a:cs typeface="Kanit Light" pitchFamily="34" charset="-120"/>
              </a:rPr>
              <a:t>3</a:t>
            </a:r>
            <a:endParaRPr lang="en-US" sz="1700" dirty="0"/>
          </a:p>
        </p:txBody>
      </p:sp>
      <p:sp>
        <p:nvSpPr>
          <p:cNvPr id="14" name="Text 12"/>
          <p:cNvSpPr/>
          <p:nvPr/>
        </p:nvSpPr>
        <p:spPr>
          <a:xfrm>
            <a:off x="1530906" y="4316611"/>
            <a:ext cx="1857375" cy="230386"/>
          </a:xfrm>
          <a:prstGeom prst="rect">
            <a:avLst/>
          </a:prstGeom>
          <a:noFill/>
          <a:ln/>
        </p:spPr>
        <p:txBody>
          <a:bodyPr wrap="none" lIns="0" tIns="0" rIns="0" bIns="0" rtlCol="0" anchor="t"/>
          <a:lstStyle/>
          <a:p>
            <a:pPr marL="0" indent="0" algn="l">
              <a:lnSpc>
                <a:spcPts val="1800"/>
              </a:lnSpc>
              <a:buNone/>
            </a:pPr>
            <a:r>
              <a:rPr lang="en-US" dirty="0">
                <a:solidFill>
                  <a:srgbClr val="2C3249"/>
                </a:solidFill>
                <a:latin typeface="Kanit Light" pitchFamily="34" charset="0"/>
                <a:ea typeface="Kanit Light" pitchFamily="34" charset="-122"/>
                <a:cs typeface="Kanit Light" pitchFamily="34" charset="-120"/>
              </a:rPr>
              <a:t>Binary Search/Hashing</a:t>
            </a:r>
            <a:endParaRPr lang="en-US" dirty="0"/>
          </a:p>
        </p:txBody>
      </p:sp>
      <p:sp>
        <p:nvSpPr>
          <p:cNvPr id="15" name="Text 13"/>
          <p:cNvSpPr/>
          <p:nvPr/>
        </p:nvSpPr>
        <p:spPr>
          <a:xfrm>
            <a:off x="1530906" y="4694396"/>
            <a:ext cx="5604510" cy="235744"/>
          </a:xfrm>
          <a:prstGeom prst="rect">
            <a:avLst/>
          </a:prstGeom>
          <a:noFill/>
          <a:ln/>
        </p:spPr>
        <p:txBody>
          <a:bodyPr wrap="none" lIns="0" tIns="0" rIns="0" bIns="0" rtlCol="0" anchor="t"/>
          <a:lstStyle/>
          <a:p>
            <a:pPr marL="0" indent="0" algn="l">
              <a:lnSpc>
                <a:spcPts val="1850"/>
              </a:lnSpc>
              <a:buNone/>
            </a:pPr>
            <a:r>
              <a:rPr lang="en-US" sz="1400" dirty="0">
                <a:solidFill>
                  <a:srgbClr val="2C3249"/>
                </a:solidFill>
                <a:latin typeface="Martel Sans" pitchFamily="34" charset="0"/>
                <a:ea typeface="Martel Sans" pitchFamily="34" charset="-122"/>
                <a:cs typeface="Martel Sans" pitchFamily="34" charset="-120"/>
              </a:rPr>
              <a:t>Rapid ATM lookup and data retrieval.</a:t>
            </a:r>
            <a:endParaRPr lang="en-US" sz="1400" dirty="0"/>
          </a:p>
        </p:txBody>
      </p:sp>
      <p:sp>
        <p:nvSpPr>
          <p:cNvPr id="16" name="Shape 14"/>
          <p:cNvSpPr/>
          <p:nvPr/>
        </p:nvSpPr>
        <p:spPr>
          <a:xfrm>
            <a:off x="793790" y="5224939"/>
            <a:ext cx="589717" cy="908328"/>
          </a:xfrm>
          <a:prstGeom prst="roundRect">
            <a:avLst>
              <a:gd name="adj" fmla="val 360022"/>
            </a:avLst>
          </a:prstGeom>
          <a:solidFill>
            <a:srgbClr val="DFECE9"/>
          </a:solidFill>
          <a:ln w="7620">
            <a:solidFill>
              <a:srgbClr val="C5D2CF"/>
            </a:solidFill>
            <a:prstDash val="solid"/>
          </a:ln>
        </p:spPr>
      </p:sp>
      <p:sp>
        <p:nvSpPr>
          <p:cNvPr id="17" name="Text 15"/>
          <p:cNvSpPr/>
          <p:nvPr/>
        </p:nvSpPr>
        <p:spPr>
          <a:xfrm>
            <a:off x="978098" y="5540931"/>
            <a:ext cx="221099" cy="276344"/>
          </a:xfrm>
          <a:prstGeom prst="rect">
            <a:avLst/>
          </a:prstGeom>
          <a:noFill/>
          <a:ln/>
        </p:spPr>
        <p:txBody>
          <a:bodyPr wrap="none" lIns="0" tIns="0" rIns="0" bIns="0" rtlCol="0" anchor="t"/>
          <a:lstStyle/>
          <a:p>
            <a:pPr marL="0" indent="0" algn="l">
              <a:lnSpc>
                <a:spcPts val="1700"/>
              </a:lnSpc>
              <a:buNone/>
            </a:pPr>
            <a:r>
              <a:rPr lang="en-US" sz="1700" dirty="0">
                <a:solidFill>
                  <a:srgbClr val="2C3249"/>
                </a:solidFill>
                <a:latin typeface="Kanit Light" pitchFamily="34" charset="0"/>
                <a:ea typeface="Kanit Light" pitchFamily="34" charset="-122"/>
                <a:cs typeface="Kanit Light" pitchFamily="34" charset="-120"/>
              </a:rPr>
              <a:t>4</a:t>
            </a:r>
            <a:endParaRPr lang="en-US" sz="1700" dirty="0"/>
          </a:p>
        </p:txBody>
      </p:sp>
      <p:sp>
        <p:nvSpPr>
          <p:cNvPr id="18" name="Text 16"/>
          <p:cNvSpPr/>
          <p:nvPr/>
        </p:nvSpPr>
        <p:spPr>
          <a:xfrm>
            <a:off x="1530906" y="5372338"/>
            <a:ext cx="1842968" cy="230386"/>
          </a:xfrm>
          <a:prstGeom prst="rect">
            <a:avLst/>
          </a:prstGeom>
          <a:noFill/>
          <a:ln/>
        </p:spPr>
        <p:txBody>
          <a:bodyPr wrap="none" lIns="0" tIns="0" rIns="0" bIns="0" rtlCol="0" anchor="t"/>
          <a:lstStyle/>
          <a:p>
            <a:pPr marL="0" indent="0" algn="l">
              <a:lnSpc>
                <a:spcPts val="1800"/>
              </a:lnSpc>
              <a:buNone/>
            </a:pPr>
            <a:r>
              <a:rPr lang="en-US" dirty="0">
                <a:solidFill>
                  <a:srgbClr val="2C3249"/>
                </a:solidFill>
                <a:latin typeface="Kanit Light" pitchFamily="34" charset="0"/>
                <a:ea typeface="Kanit Light" pitchFamily="34" charset="-122"/>
                <a:cs typeface="Kanit Light" pitchFamily="34" charset="-120"/>
              </a:rPr>
              <a:t>Graph Theory</a:t>
            </a:r>
            <a:endParaRPr lang="en-US" dirty="0"/>
          </a:p>
        </p:txBody>
      </p:sp>
      <p:sp>
        <p:nvSpPr>
          <p:cNvPr id="19" name="Text 17"/>
          <p:cNvSpPr/>
          <p:nvPr/>
        </p:nvSpPr>
        <p:spPr>
          <a:xfrm>
            <a:off x="1530906" y="5750123"/>
            <a:ext cx="5604510" cy="235744"/>
          </a:xfrm>
          <a:prstGeom prst="rect">
            <a:avLst/>
          </a:prstGeom>
          <a:noFill/>
          <a:ln/>
        </p:spPr>
        <p:txBody>
          <a:bodyPr wrap="none" lIns="0" tIns="0" rIns="0" bIns="0" rtlCol="0" anchor="t"/>
          <a:lstStyle/>
          <a:p>
            <a:pPr marL="0" indent="0" algn="l">
              <a:lnSpc>
                <a:spcPts val="1850"/>
              </a:lnSpc>
              <a:buNone/>
            </a:pPr>
            <a:r>
              <a:rPr lang="en-US" sz="1400" dirty="0">
                <a:solidFill>
                  <a:srgbClr val="2C3249"/>
                </a:solidFill>
                <a:latin typeface="Martel Sans" pitchFamily="34" charset="0"/>
                <a:ea typeface="Martel Sans" pitchFamily="34" charset="-122"/>
                <a:cs typeface="Martel Sans" pitchFamily="34" charset="-120"/>
              </a:rPr>
              <a:t>Modeling intricate vault-ATM network mappings.</a:t>
            </a:r>
            <a:endParaRPr lang="en-US" sz="1400" dirty="0"/>
          </a:p>
        </p:txBody>
      </p:sp>
      <p:sp>
        <p:nvSpPr>
          <p:cNvPr id="20" name="Shape 18"/>
          <p:cNvSpPr/>
          <p:nvPr/>
        </p:nvSpPr>
        <p:spPr>
          <a:xfrm>
            <a:off x="793790" y="6280666"/>
            <a:ext cx="589717" cy="908328"/>
          </a:xfrm>
          <a:prstGeom prst="roundRect">
            <a:avLst>
              <a:gd name="adj" fmla="val 360022"/>
            </a:avLst>
          </a:prstGeom>
          <a:solidFill>
            <a:srgbClr val="DFECE9"/>
          </a:solidFill>
          <a:ln w="7620">
            <a:solidFill>
              <a:srgbClr val="C5D2CF"/>
            </a:solidFill>
            <a:prstDash val="solid"/>
          </a:ln>
        </p:spPr>
      </p:sp>
      <p:sp>
        <p:nvSpPr>
          <p:cNvPr id="21" name="Text 19"/>
          <p:cNvSpPr/>
          <p:nvPr/>
        </p:nvSpPr>
        <p:spPr>
          <a:xfrm>
            <a:off x="978098" y="6596658"/>
            <a:ext cx="221099" cy="276344"/>
          </a:xfrm>
          <a:prstGeom prst="rect">
            <a:avLst/>
          </a:prstGeom>
          <a:noFill/>
          <a:ln/>
        </p:spPr>
        <p:txBody>
          <a:bodyPr wrap="none" lIns="0" tIns="0" rIns="0" bIns="0" rtlCol="0" anchor="t"/>
          <a:lstStyle/>
          <a:p>
            <a:pPr marL="0" indent="0" algn="l">
              <a:lnSpc>
                <a:spcPts val="1700"/>
              </a:lnSpc>
              <a:buNone/>
            </a:pPr>
            <a:r>
              <a:rPr lang="en-US" sz="1700" dirty="0">
                <a:solidFill>
                  <a:srgbClr val="2C3249"/>
                </a:solidFill>
                <a:latin typeface="Kanit Light" pitchFamily="34" charset="0"/>
                <a:ea typeface="Kanit Light" pitchFamily="34" charset="-122"/>
                <a:cs typeface="Kanit Light" pitchFamily="34" charset="-120"/>
              </a:rPr>
              <a:t>5</a:t>
            </a:r>
            <a:endParaRPr lang="en-US" sz="1700" dirty="0"/>
          </a:p>
        </p:txBody>
      </p:sp>
      <p:sp>
        <p:nvSpPr>
          <p:cNvPr id="22" name="Text 20"/>
          <p:cNvSpPr/>
          <p:nvPr/>
        </p:nvSpPr>
        <p:spPr>
          <a:xfrm>
            <a:off x="1530906" y="6428065"/>
            <a:ext cx="1842968" cy="230386"/>
          </a:xfrm>
          <a:prstGeom prst="rect">
            <a:avLst/>
          </a:prstGeom>
          <a:noFill/>
          <a:ln/>
        </p:spPr>
        <p:txBody>
          <a:bodyPr wrap="none" lIns="0" tIns="0" rIns="0" bIns="0" rtlCol="0" anchor="t"/>
          <a:lstStyle/>
          <a:p>
            <a:pPr marL="0" indent="0" algn="l">
              <a:lnSpc>
                <a:spcPts val="1800"/>
              </a:lnSpc>
              <a:buNone/>
            </a:pPr>
            <a:r>
              <a:rPr lang="en-US" sz="2000" dirty="0">
                <a:solidFill>
                  <a:srgbClr val="2C3249"/>
                </a:solidFill>
                <a:latin typeface="Kanit Light" pitchFamily="34" charset="0"/>
                <a:ea typeface="Kanit Light" pitchFamily="34" charset="-122"/>
                <a:cs typeface="Kanit Light" pitchFamily="34" charset="-120"/>
              </a:rPr>
              <a:t>Queues/Stacks</a:t>
            </a:r>
            <a:endParaRPr lang="en-US" sz="2000" dirty="0"/>
          </a:p>
        </p:txBody>
      </p:sp>
      <p:sp>
        <p:nvSpPr>
          <p:cNvPr id="23" name="Text 21"/>
          <p:cNvSpPr/>
          <p:nvPr/>
        </p:nvSpPr>
        <p:spPr>
          <a:xfrm>
            <a:off x="1530906" y="6805851"/>
            <a:ext cx="5604510" cy="235744"/>
          </a:xfrm>
          <a:prstGeom prst="rect">
            <a:avLst/>
          </a:prstGeom>
          <a:noFill/>
          <a:ln/>
        </p:spPr>
        <p:txBody>
          <a:bodyPr wrap="none" lIns="0" tIns="0" rIns="0" bIns="0" rtlCol="0" anchor="t"/>
          <a:lstStyle/>
          <a:p>
            <a:pPr marL="0" indent="0" algn="l">
              <a:lnSpc>
                <a:spcPts val="1850"/>
              </a:lnSpc>
              <a:buNone/>
            </a:pPr>
            <a:r>
              <a:rPr lang="en-US" sz="1400" dirty="0">
                <a:solidFill>
                  <a:srgbClr val="2C3249"/>
                </a:solidFill>
                <a:latin typeface="Martel Sans" pitchFamily="34" charset="0"/>
                <a:ea typeface="Martel Sans" pitchFamily="34" charset="-122"/>
                <a:cs typeface="Martel Sans" pitchFamily="34" charset="-120"/>
              </a:rPr>
              <a:t>Streamlined transaction processing and management.</a:t>
            </a:r>
            <a:endParaRPr lang="en-US" sz="1400" dirty="0"/>
          </a:p>
        </p:txBody>
      </p:sp>
      <p:sp>
        <p:nvSpPr>
          <p:cNvPr id="24" name="Text 22"/>
          <p:cNvSpPr/>
          <p:nvPr/>
        </p:nvSpPr>
        <p:spPr>
          <a:xfrm>
            <a:off x="7502604" y="1615559"/>
            <a:ext cx="2977991" cy="276344"/>
          </a:xfrm>
          <a:prstGeom prst="rect">
            <a:avLst/>
          </a:prstGeom>
          <a:noFill/>
          <a:ln/>
        </p:spPr>
        <p:txBody>
          <a:bodyPr wrap="none" lIns="0" tIns="0" rIns="0" bIns="0" rtlCol="0" anchor="t"/>
          <a:lstStyle/>
          <a:p>
            <a:pPr marL="0" indent="0" algn="l">
              <a:lnSpc>
                <a:spcPts val="2150"/>
              </a:lnSpc>
              <a:buNone/>
            </a:pPr>
            <a:r>
              <a:rPr lang="en-US" sz="2000" dirty="0">
                <a:solidFill>
                  <a:srgbClr val="272D45"/>
                </a:solidFill>
                <a:latin typeface="Kanit Light" pitchFamily="34" charset="0"/>
                <a:ea typeface="Kanit Light" pitchFamily="34" charset="-122"/>
                <a:cs typeface="Kanit Light" pitchFamily="34" charset="-120"/>
              </a:rPr>
              <a:t>System Design &amp; Technologies:</a:t>
            </a:r>
            <a:endParaRPr lang="en-US" sz="2000" dirty="0"/>
          </a:p>
        </p:txBody>
      </p:sp>
      <p:pic>
        <p:nvPicPr>
          <p:cNvPr id="25" name="Image 0" descr="preencoded.png"/>
          <p:cNvPicPr>
            <a:picLocks noChangeAspect="1"/>
          </p:cNvPicPr>
          <p:nvPr/>
        </p:nvPicPr>
        <p:blipFill>
          <a:blip r:embed="rId3"/>
          <a:stretch>
            <a:fillRect/>
          </a:stretch>
        </p:blipFill>
        <p:spPr>
          <a:xfrm>
            <a:off x="7502604" y="2057757"/>
            <a:ext cx="4121944" cy="2940589"/>
          </a:xfrm>
          <a:prstGeom prst="rect">
            <a:avLst/>
          </a:prstGeom>
        </p:spPr>
      </p:pic>
      <p:sp>
        <p:nvSpPr>
          <p:cNvPr id="26" name="Text 23"/>
          <p:cNvSpPr/>
          <p:nvPr/>
        </p:nvSpPr>
        <p:spPr>
          <a:xfrm>
            <a:off x="6997720" y="5514379"/>
            <a:ext cx="6341626" cy="235744"/>
          </a:xfrm>
          <a:prstGeom prst="rect">
            <a:avLst/>
          </a:prstGeom>
          <a:noFill/>
          <a:ln/>
        </p:spPr>
        <p:txBody>
          <a:bodyPr wrap="none" lIns="0" tIns="0" rIns="0" bIns="0" rtlCol="0" anchor="t"/>
          <a:lstStyle/>
          <a:p>
            <a:pPr marL="342900" indent="-342900" algn="l">
              <a:lnSpc>
                <a:spcPts val="1850"/>
              </a:lnSpc>
              <a:buSzPct val="100000"/>
              <a:buChar char="•"/>
            </a:pPr>
            <a:r>
              <a:rPr lang="en-US" sz="1400" b="1" dirty="0">
                <a:solidFill>
                  <a:srgbClr val="2C3249"/>
                </a:solidFill>
                <a:latin typeface="Martel Sans" pitchFamily="34" charset="0"/>
                <a:ea typeface="Martel Sans" pitchFamily="34" charset="-122"/>
                <a:cs typeface="Martel Sans" pitchFamily="34" charset="-120"/>
              </a:rPr>
              <a:t>Frontend:</a:t>
            </a:r>
            <a:r>
              <a:rPr lang="en-US" sz="1400" dirty="0">
                <a:solidFill>
                  <a:srgbClr val="2C3249"/>
                </a:solidFill>
                <a:latin typeface="Martel Sans" pitchFamily="34" charset="0"/>
                <a:ea typeface="Martel Sans" pitchFamily="34" charset="-122"/>
                <a:cs typeface="Martel Sans" pitchFamily="34" charset="-120"/>
              </a:rPr>
              <a:t> Intuitive user interface developed with React.js for seamless interaction.</a:t>
            </a:r>
            <a:endParaRPr lang="en-US" sz="1400" dirty="0"/>
          </a:p>
        </p:txBody>
      </p:sp>
      <p:sp>
        <p:nvSpPr>
          <p:cNvPr id="27" name="Text 24"/>
          <p:cNvSpPr/>
          <p:nvPr/>
        </p:nvSpPr>
        <p:spPr>
          <a:xfrm>
            <a:off x="6997720" y="6168373"/>
            <a:ext cx="6751143" cy="490077"/>
          </a:xfrm>
          <a:prstGeom prst="rect">
            <a:avLst/>
          </a:prstGeom>
          <a:noFill/>
          <a:ln/>
        </p:spPr>
        <p:txBody>
          <a:bodyPr wrap="none" lIns="0" tIns="0" rIns="0" bIns="0" rtlCol="0" anchor="t"/>
          <a:lstStyle/>
          <a:p>
            <a:pPr marL="342900" indent="-342900" algn="l">
              <a:lnSpc>
                <a:spcPts val="1850"/>
              </a:lnSpc>
              <a:buSzPct val="100000"/>
              <a:buChar char="•"/>
            </a:pPr>
            <a:r>
              <a:rPr lang="en-US" sz="1400" b="1" dirty="0">
                <a:solidFill>
                  <a:srgbClr val="2C3249"/>
                </a:solidFill>
                <a:latin typeface="Martel Sans" pitchFamily="34" charset="0"/>
                <a:ea typeface="Martel Sans" pitchFamily="34" charset="-122"/>
                <a:cs typeface="Martel Sans" pitchFamily="34" charset="-120"/>
              </a:rPr>
              <a:t>Backend:</a:t>
            </a:r>
            <a:r>
              <a:rPr lang="en-US" sz="1400" dirty="0">
                <a:solidFill>
                  <a:srgbClr val="2C3249"/>
                </a:solidFill>
                <a:latin typeface="Martel Sans" pitchFamily="34" charset="0"/>
                <a:ea typeface="Martel Sans" pitchFamily="34" charset="-122"/>
                <a:cs typeface="Martel Sans" pitchFamily="34" charset="-120"/>
              </a:rPr>
              <a:t> Robust server-side logic powered by Python or Node.js</a:t>
            </a:r>
          </a:p>
          <a:p>
            <a:pPr>
              <a:lnSpc>
                <a:spcPts val="1850"/>
              </a:lnSpc>
              <a:buSzPct val="100000"/>
            </a:pPr>
            <a:r>
              <a:rPr lang="en-US" sz="1400" dirty="0">
                <a:solidFill>
                  <a:srgbClr val="2C3249"/>
                </a:solidFill>
                <a:latin typeface="Martel Sans" pitchFamily="34" charset="0"/>
                <a:ea typeface="Martel Sans" pitchFamily="34" charset="-122"/>
                <a:cs typeface="Martel Sans" pitchFamily="34" charset="-120"/>
              </a:rPr>
              <a:t>	 for high performance.</a:t>
            </a:r>
            <a:endParaRPr lang="en-US" sz="1400" dirty="0"/>
          </a:p>
          <a:p>
            <a:pPr marL="342900" indent="-342900" algn="l">
              <a:lnSpc>
                <a:spcPts val="1850"/>
              </a:lnSpc>
              <a:buSzPct val="100000"/>
              <a:buChar char="•"/>
            </a:pPr>
            <a:endParaRPr lang="en-US" sz="1400" dirty="0"/>
          </a:p>
        </p:txBody>
      </p:sp>
      <p:sp>
        <p:nvSpPr>
          <p:cNvPr id="28" name="Text 25"/>
          <p:cNvSpPr/>
          <p:nvPr/>
        </p:nvSpPr>
        <p:spPr>
          <a:xfrm>
            <a:off x="6997720" y="6920151"/>
            <a:ext cx="6846510" cy="471488"/>
          </a:xfrm>
          <a:prstGeom prst="rect">
            <a:avLst/>
          </a:prstGeom>
          <a:noFill/>
          <a:ln/>
        </p:spPr>
        <p:txBody>
          <a:bodyPr wrap="square" lIns="0" tIns="0" rIns="0" bIns="0" rtlCol="0" anchor="t"/>
          <a:lstStyle/>
          <a:p>
            <a:pPr marL="342900" indent="-342900" algn="l">
              <a:lnSpc>
                <a:spcPts val="1850"/>
              </a:lnSpc>
              <a:buSzPct val="100000"/>
              <a:buChar char="•"/>
            </a:pPr>
            <a:r>
              <a:rPr lang="en-US" sz="1400" b="1" dirty="0">
                <a:solidFill>
                  <a:srgbClr val="2C3249"/>
                </a:solidFill>
                <a:latin typeface="Martel Sans" pitchFamily="34" charset="0"/>
                <a:ea typeface="Martel Sans" pitchFamily="34" charset="-122"/>
                <a:cs typeface="Martel Sans" pitchFamily="34" charset="-120"/>
              </a:rPr>
              <a:t>Database:</a:t>
            </a:r>
            <a:r>
              <a:rPr lang="en-US" sz="1400" dirty="0">
                <a:solidFill>
                  <a:srgbClr val="2C3249"/>
                </a:solidFill>
                <a:latin typeface="Martel Sans" pitchFamily="34" charset="0"/>
                <a:ea typeface="Martel Sans" pitchFamily="34" charset="-122"/>
                <a:cs typeface="Martel Sans" pitchFamily="34" charset="-120"/>
              </a:rPr>
              <a:t> Reliable data storage using SQLite for development, scalable to MySQL for production environments.</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97944"/>
            <a:ext cx="6448187" cy="637937"/>
          </a:xfrm>
          <a:prstGeom prst="rect">
            <a:avLst/>
          </a:prstGeom>
          <a:noFill/>
          <a:ln/>
        </p:spPr>
        <p:txBody>
          <a:bodyPr wrap="none" lIns="0" tIns="0" rIns="0" bIns="0" rtlCol="0" anchor="t"/>
          <a:lstStyle/>
          <a:p>
            <a:pPr marL="0" indent="0" algn="l">
              <a:lnSpc>
                <a:spcPts val="5000"/>
              </a:lnSpc>
              <a:buNone/>
            </a:pPr>
            <a:r>
              <a:rPr lang="en-US" sz="4000" dirty="0">
                <a:solidFill>
                  <a:srgbClr val="272D45"/>
                </a:solidFill>
                <a:latin typeface="Kanit Light" pitchFamily="34" charset="0"/>
                <a:ea typeface="Kanit Light" pitchFamily="34" charset="-122"/>
                <a:cs typeface="Kanit Light" pitchFamily="34" charset="-120"/>
              </a:rPr>
              <a:t>Impact and Future Directions</a:t>
            </a:r>
            <a:endParaRPr lang="en-US" sz="4000" dirty="0"/>
          </a:p>
        </p:txBody>
      </p:sp>
      <p:sp>
        <p:nvSpPr>
          <p:cNvPr id="4" name="Shape 1"/>
          <p:cNvSpPr/>
          <p:nvPr/>
        </p:nvSpPr>
        <p:spPr>
          <a:xfrm>
            <a:off x="6280190" y="1641991"/>
            <a:ext cx="22860" cy="5889665"/>
          </a:xfrm>
          <a:prstGeom prst="roundRect">
            <a:avLst>
              <a:gd name="adj" fmla="val 375070"/>
            </a:avLst>
          </a:prstGeom>
          <a:solidFill>
            <a:srgbClr val="C5D2CF"/>
          </a:solidFill>
          <a:ln/>
        </p:spPr>
      </p:sp>
      <p:sp>
        <p:nvSpPr>
          <p:cNvPr id="5" name="Shape 2"/>
          <p:cNvSpPr/>
          <p:nvPr/>
        </p:nvSpPr>
        <p:spPr>
          <a:xfrm>
            <a:off x="6303050" y="1641991"/>
            <a:ext cx="7556421" cy="3429833"/>
          </a:xfrm>
          <a:prstGeom prst="rect">
            <a:avLst/>
          </a:prstGeom>
          <a:solidFill>
            <a:srgbClr val="DFECE9"/>
          </a:solidFill>
          <a:ln w="7620">
            <a:solidFill>
              <a:srgbClr val="C5D2CF"/>
            </a:solidFill>
            <a:prstDash val="solid"/>
          </a:ln>
        </p:spPr>
      </p:sp>
      <p:sp>
        <p:nvSpPr>
          <p:cNvPr id="6" name="Text 3"/>
          <p:cNvSpPr/>
          <p:nvPr/>
        </p:nvSpPr>
        <p:spPr>
          <a:xfrm>
            <a:off x="6507123" y="1853684"/>
            <a:ext cx="3062168" cy="382786"/>
          </a:xfrm>
          <a:prstGeom prst="rect">
            <a:avLst/>
          </a:prstGeom>
          <a:noFill/>
          <a:ln/>
        </p:spPr>
        <p:txBody>
          <a:bodyPr wrap="none" lIns="0" tIns="0" rIns="0" bIns="0" rtlCol="0" anchor="t"/>
          <a:lstStyle/>
          <a:p>
            <a:pPr marL="0" indent="0" algn="l">
              <a:lnSpc>
                <a:spcPts val="3000"/>
              </a:lnSpc>
              <a:buNone/>
            </a:pPr>
            <a:r>
              <a:rPr lang="en-US" sz="2400" dirty="0">
                <a:solidFill>
                  <a:srgbClr val="2C3249"/>
                </a:solidFill>
                <a:latin typeface="Kanit Light" pitchFamily="34" charset="0"/>
                <a:ea typeface="Kanit Light" pitchFamily="34" charset="-122"/>
                <a:cs typeface="Kanit Light" pitchFamily="34" charset="-120"/>
              </a:rPr>
              <a:t>Real-Life Relevance:</a:t>
            </a:r>
            <a:endParaRPr lang="en-US" sz="2400" dirty="0"/>
          </a:p>
        </p:txBody>
      </p:sp>
      <p:sp>
        <p:nvSpPr>
          <p:cNvPr id="7" name="Text 4"/>
          <p:cNvSpPr/>
          <p:nvPr/>
        </p:nvSpPr>
        <p:spPr>
          <a:xfrm>
            <a:off x="6507123" y="2358866"/>
            <a:ext cx="7140654" cy="653415"/>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2C3249"/>
                </a:solidFill>
                <a:latin typeface="Martel Sans" pitchFamily="34" charset="0"/>
                <a:ea typeface="Martel Sans" pitchFamily="34" charset="-122"/>
                <a:cs typeface="Martel Sans" pitchFamily="34" charset="-120"/>
              </a:rPr>
              <a:t>Significantly </a:t>
            </a:r>
            <a:r>
              <a:rPr lang="en-US" sz="1600" b="1" dirty="0">
                <a:solidFill>
                  <a:srgbClr val="2C3249"/>
                </a:solidFill>
                <a:latin typeface="Martel Sans" pitchFamily="34" charset="0"/>
                <a:ea typeface="Martel Sans" pitchFamily="34" charset="-122"/>
                <a:cs typeface="Martel Sans" pitchFamily="34" charset="-120"/>
              </a:rPr>
              <a:t>reduces banking operational costs</a:t>
            </a:r>
            <a:r>
              <a:rPr lang="en-US" sz="1600" dirty="0">
                <a:solidFill>
                  <a:srgbClr val="2C3249"/>
                </a:solidFill>
                <a:latin typeface="Martel Sans" pitchFamily="34" charset="0"/>
                <a:ea typeface="Martel Sans" pitchFamily="34" charset="-122"/>
                <a:cs typeface="Martel Sans" pitchFamily="34" charset="-120"/>
              </a:rPr>
              <a:t> by optimizing cash flow.</a:t>
            </a:r>
            <a:endParaRPr lang="en-US" sz="1600" dirty="0"/>
          </a:p>
        </p:txBody>
      </p:sp>
      <p:sp>
        <p:nvSpPr>
          <p:cNvPr id="8" name="Text 5"/>
          <p:cNvSpPr/>
          <p:nvPr/>
        </p:nvSpPr>
        <p:spPr>
          <a:xfrm>
            <a:off x="6507123" y="3083719"/>
            <a:ext cx="7140654" cy="653415"/>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2C3249"/>
                </a:solidFill>
                <a:latin typeface="Martel Sans" pitchFamily="34" charset="0"/>
                <a:ea typeface="Martel Sans" pitchFamily="34" charset="-122"/>
                <a:cs typeface="Martel Sans" pitchFamily="34" charset="-120"/>
              </a:rPr>
              <a:t>Virtually </a:t>
            </a:r>
            <a:r>
              <a:rPr lang="en-US" sz="1600" b="1" dirty="0">
                <a:solidFill>
                  <a:srgbClr val="2C3249"/>
                </a:solidFill>
                <a:latin typeface="Martel Sans" pitchFamily="34" charset="0"/>
                <a:ea typeface="Martel Sans" pitchFamily="34" charset="-122"/>
                <a:cs typeface="Martel Sans" pitchFamily="34" charset="-120"/>
              </a:rPr>
              <a:t>eliminates ATM cash-outs</a:t>
            </a:r>
            <a:r>
              <a:rPr lang="en-US" sz="1600" dirty="0">
                <a:solidFill>
                  <a:srgbClr val="2C3249"/>
                </a:solidFill>
                <a:latin typeface="Martel Sans" pitchFamily="34" charset="0"/>
                <a:ea typeface="Martel Sans" pitchFamily="34" charset="-122"/>
                <a:cs typeface="Martel Sans" pitchFamily="34" charset="-120"/>
              </a:rPr>
              <a:t>, enhancing customer satisfaction.</a:t>
            </a:r>
            <a:endParaRPr lang="en-US" sz="1600" dirty="0"/>
          </a:p>
        </p:txBody>
      </p:sp>
      <p:sp>
        <p:nvSpPr>
          <p:cNvPr id="9" name="Text 6"/>
          <p:cNvSpPr/>
          <p:nvPr/>
        </p:nvSpPr>
        <p:spPr>
          <a:xfrm>
            <a:off x="6507123" y="3808571"/>
            <a:ext cx="7140654" cy="653415"/>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2C3249"/>
                </a:solidFill>
                <a:latin typeface="Martel Sans" pitchFamily="34" charset="0"/>
                <a:ea typeface="Martel Sans" pitchFamily="34" charset="-122"/>
                <a:cs typeface="Martel Sans" pitchFamily="34" charset="-120"/>
              </a:rPr>
              <a:t>Introduces </a:t>
            </a:r>
            <a:r>
              <a:rPr lang="en-US" sz="1600" b="1" dirty="0">
                <a:solidFill>
                  <a:srgbClr val="2C3249"/>
                </a:solidFill>
                <a:latin typeface="Martel Sans" pitchFamily="34" charset="0"/>
                <a:ea typeface="Martel Sans" pitchFamily="34" charset="-122"/>
                <a:cs typeface="Martel Sans" pitchFamily="34" charset="-120"/>
              </a:rPr>
              <a:t>dynamic allocation</a:t>
            </a:r>
            <a:r>
              <a:rPr lang="en-US" sz="1600" dirty="0">
                <a:solidFill>
                  <a:srgbClr val="2C3249"/>
                </a:solidFill>
                <a:latin typeface="Martel Sans" pitchFamily="34" charset="0"/>
                <a:ea typeface="Martel Sans" pitchFamily="34" charset="-122"/>
                <a:cs typeface="Martel Sans" pitchFamily="34" charset="-120"/>
              </a:rPr>
              <a:t> capability, moving beyond rigid static systems.</a:t>
            </a:r>
            <a:endParaRPr lang="en-US" sz="1600" dirty="0"/>
          </a:p>
        </p:txBody>
      </p:sp>
      <p:sp>
        <p:nvSpPr>
          <p:cNvPr id="10" name="Text 7"/>
          <p:cNvSpPr/>
          <p:nvPr/>
        </p:nvSpPr>
        <p:spPr>
          <a:xfrm>
            <a:off x="6507123" y="4533424"/>
            <a:ext cx="7140654" cy="326708"/>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2C3249"/>
                </a:solidFill>
                <a:latin typeface="Martel Sans" pitchFamily="34" charset="0"/>
                <a:ea typeface="Martel Sans" pitchFamily="34" charset="-122"/>
                <a:cs typeface="Martel Sans" pitchFamily="34" charset="-120"/>
              </a:rPr>
              <a:t>Enhances financial stability and resource utilization for banks.</a:t>
            </a:r>
            <a:endParaRPr lang="en-US" sz="1600" dirty="0"/>
          </a:p>
        </p:txBody>
      </p:sp>
      <p:sp>
        <p:nvSpPr>
          <p:cNvPr id="11" name="Shape 8"/>
          <p:cNvSpPr/>
          <p:nvPr/>
        </p:nvSpPr>
        <p:spPr>
          <a:xfrm>
            <a:off x="6303050" y="5480090"/>
            <a:ext cx="7556421" cy="2051566"/>
          </a:xfrm>
          <a:prstGeom prst="rect">
            <a:avLst/>
          </a:prstGeom>
          <a:solidFill>
            <a:srgbClr val="DFECE9"/>
          </a:solidFill>
          <a:ln w="7620">
            <a:solidFill>
              <a:srgbClr val="C5D2CF"/>
            </a:solidFill>
            <a:prstDash val="solid"/>
          </a:ln>
        </p:spPr>
      </p:sp>
      <p:sp>
        <p:nvSpPr>
          <p:cNvPr id="12" name="Text 9"/>
          <p:cNvSpPr/>
          <p:nvPr/>
        </p:nvSpPr>
        <p:spPr>
          <a:xfrm>
            <a:off x="6507123" y="5691783"/>
            <a:ext cx="3062168" cy="382786"/>
          </a:xfrm>
          <a:prstGeom prst="rect">
            <a:avLst/>
          </a:prstGeom>
          <a:noFill/>
          <a:ln/>
        </p:spPr>
        <p:txBody>
          <a:bodyPr wrap="none" lIns="0" tIns="0" rIns="0" bIns="0" rtlCol="0" anchor="t"/>
          <a:lstStyle/>
          <a:p>
            <a:pPr marL="0" indent="0" algn="l">
              <a:lnSpc>
                <a:spcPts val="3000"/>
              </a:lnSpc>
              <a:buNone/>
            </a:pPr>
            <a:r>
              <a:rPr lang="en-US" sz="2400" dirty="0">
                <a:solidFill>
                  <a:srgbClr val="2C3249"/>
                </a:solidFill>
                <a:latin typeface="Kanit Light" pitchFamily="34" charset="0"/>
                <a:ea typeface="Kanit Light" pitchFamily="34" charset="-122"/>
                <a:cs typeface="Kanit Light" pitchFamily="34" charset="-120"/>
              </a:rPr>
              <a:t>Future Enhancements:</a:t>
            </a:r>
            <a:endParaRPr lang="en-US" sz="2400" dirty="0"/>
          </a:p>
        </p:txBody>
      </p:sp>
      <p:sp>
        <p:nvSpPr>
          <p:cNvPr id="13" name="Text 10"/>
          <p:cNvSpPr/>
          <p:nvPr/>
        </p:nvSpPr>
        <p:spPr>
          <a:xfrm>
            <a:off x="6507123" y="6196965"/>
            <a:ext cx="7140654" cy="326708"/>
          </a:xfrm>
          <a:prstGeom prst="rect">
            <a:avLst/>
          </a:prstGeom>
          <a:noFill/>
          <a:ln/>
        </p:spPr>
        <p:txBody>
          <a:bodyPr wrap="none" lIns="0" tIns="0" rIns="0" bIns="0" rtlCol="0" anchor="t"/>
          <a:lstStyle/>
          <a:p>
            <a:pPr marL="342900" indent="-342900" algn="l">
              <a:lnSpc>
                <a:spcPts val="2550"/>
              </a:lnSpc>
              <a:buSzPct val="100000"/>
              <a:buChar char="•"/>
            </a:pPr>
            <a:r>
              <a:rPr lang="en-US" sz="1600" b="1" dirty="0">
                <a:solidFill>
                  <a:srgbClr val="2C3249"/>
                </a:solidFill>
                <a:latin typeface="Martel Sans" pitchFamily="34" charset="0"/>
                <a:ea typeface="Martel Sans" pitchFamily="34" charset="-122"/>
                <a:cs typeface="Martel Sans" pitchFamily="34" charset="-120"/>
              </a:rPr>
              <a:t>ML-based Demand Forecasting</a:t>
            </a:r>
            <a:endParaRPr lang="en-US" sz="1600" dirty="0"/>
          </a:p>
        </p:txBody>
      </p:sp>
      <p:sp>
        <p:nvSpPr>
          <p:cNvPr id="14" name="Text 11"/>
          <p:cNvSpPr/>
          <p:nvPr/>
        </p:nvSpPr>
        <p:spPr>
          <a:xfrm>
            <a:off x="6507123" y="6595110"/>
            <a:ext cx="7140654" cy="326708"/>
          </a:xfrm>
          <a:prstGeom prst="rect">
            <a:avLst/>
          </a:prstGeom>
          <a:noFill/>
          <a:ln/>
        </p:spPr>
        <p:txBody>
          <a:bodyPr wrap="none" lIns="0" tIns="0" rIns="0" bIns="0" rtlCol="0" anchor="t"/>
          <a:lstStyle/>
          <a:p>
            <a:pPr marL="342900" indent="-342900" algn="l">
              <a:lnSpc>
                <a:spcPts val="2550"/>
              </a:lnSpc>
              <a:buSzPct val="100000"/>
              <a:buChar char="•"/>
            </a:pPr>
            <a:r>
              <a:rPr lang="en-US" sz="1600" b="1" dirty="0">
                <a:solidFill>
                  <a:srgbClr val="2C3249"/>
                </a:solidFill>
                <a:latin typeface="Martel Sans" pitchFamily="34" charset="0"/>
                <a:ea typeface="Martel Sans" pitchFamily="34" charset="-122"/>
                <a:cs typeface="Martel Sans" pitchFamily="34" charset="-120"/>
              </a:rPr>
              <a:t>Vehicle Routing Optimization</a:t>
            </a:r>
            <a:endParaRPr lang="en-US" sz="1600" dirty="0"/>
          </a:p>
        </p:txBody>
      </p:sp>
      <p:sp>
        <p:nvSpPr>
          <p:cNvPr id="15" name="Text 12"/>
          <p:cNvSpPr/>
          <p:nvPr/>
        </p:nvSpPr>
        <p:spPr>
          <a:xfrm>
            <a:off x="6507123" y="6993255"/>
            <a:ext cx="7140654" cy="326708"/>
          </a:xfrm>
          <a:prstGeom prst="rect">
            <a:avLst/>
          </a:prstGeom>
          <a:noFill/>
          <a:ln/>
        </p:spPr>
        <p:txBody>
          <a:bodyPr wrap="none" lIns="0" tIns="0" rIns="0" bIns="0" rtlCol="0" anchor="t"/>
          <a:lstStyle/>
          <a:p>
            <a:pPr marL="342900" indent="-342900" algn="l">
              <a:lnSpc>
                <a:spcPts val="2550"/>
              </a:lnSpc>
              <a:buSzPct val="100000"/>
              <a:buChar char="•"/>
            </a:pPr>
            <a:r>
              <a:rPr lang="en-US" sz="1600" b="1" dirty="0">
                <a:solidFill>
                  <a:srgbClr val="2C3249"/>
                </a:solidFill>
                <a:latin typeface="Martel Sans" pitchFamily="34" charset="0"/>
                <a:ea typeface="Martel Sans" pitchFamily="34" charset="-122"/>
                <a:cs typeface="Martel Sans" pitchFamily="34" charset="-120"/>
              </a:rPr>
              <a:t>Role-based Multi-level Access Control</a:t>
            </a:r>
            <a:endParaRPr lang="en-US" sz="16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16280" y="562689"/>
            <a:ext cx="6983730" cy="511612"/>
          </a:xfrm>
          <a:prstGeom prst="rect">
            <a:avLst/>
          </a:prstGeom>
          <a:noFill/>
          <a:ln/>
        </p:spPr>
        <p:txBody>
          <a:bodyPr wrap="none" lIns="0" tIns="0" rIns="0" bIns="0" rtlCol="0" anchor="t"/>
          <a:lstStyle/>
          <a:p>
            <a:pPr marL="0" indent="0" algn="l">
              <a:lnSpc>
                <a:spcPts val="4000"/>
              </a:lnSpc>
              <a:buNone/>
            </a:pPr>
            <a:r>
              <a:rPr lang="en-US" sz="3200" dirty="0">
                <a:solidFill>
                  <a:srgbClr val="272D45"/>
                </a:solidFill>
                <a:latin typeface="Kanit Light" pitchFamily="34" charset="0"/>
                <a:ea typeface="Kanit Light" pitchFamily="34" charset="-122"/>
                <a:cs typeface="Kanit Light" pitchFamily="34" charset="-120"/>
              </a:rPr>
              <a:t>System Scope: Prototype &amp; Limitations</a:t>
            </a:r>
            <a:endParaRPr lang="en-US" sz="3200" dirty="0"/>
          </a:p>
        </p:txBody>
      </p:sp>
      <p:sp>
        <p:nvSpPr>
          <p:cNvPr id="3" name="Text 1"/>
          <p:cNvSpPr/>
          <p:nvPr/>
        </p:nvSpPr>
        <p:spPr>
          <a:xfrm>
            <a:off x="716280" y="1483519"/>
            <a:ext cx="2973348" cy="306943"/>
          </a:xfrm>
          <a:prstGeom prst="rect">
            <a:avLst/>
          </a:prstGeom>
          <a:noFill/>
          <a:ln/>
        </p:spPr>
        <p:txBody>
          <a:bodyPr wrap="none" lIns="0" tIns="0" rIns="0" bIns="0" rtlCol="0" anchor="t"/>
          <a:lstStyle/>
          <a:p>
            <a:pPr marL="0" indent="0" algn="l">
              <a:lnSpc>
                <a:spcPts val="2400"/>
              </a:lnSpc>
              <a:buNone/>
            </a:pPr>
            <a:r>
              <a:rPr lang="en-US" sz="1900" dirty="0">
                <a:solidFill>
                  <a:srgbClr val="272D45"/>
                </a:solidFill>
                <a:latin typeface="Kanit Light" pitchFamily="34" charset="0"/>
                <a:ea typeface="Kanit Light" pitchFamily="34" charset="-122"/>
                <a:cs typeface="Kanit Light" pitchFamily="34" charset="-120"/>
              </a:rPr>
              <a:t>What Our Prototype Covers:</a:t>
            </a:r>
            <a:endParaRPr lang="en-US" sz="1900" dirty="0"/>
          </a:p>
        </p:txBody>
      </p:sp>
      <p:sp>
        <p:nvSpPr>
          <p:cNvPr id="4" name="Shape 2"/>
          <p:cNvSpPr/>
          <p:nvPr/>
        </p:nvSpPr>
        <p:spPr>
          <a:xfrm>
            <a:off x="716280" y="1974652"/>
            <a:ext cx="6399252" cy="1054537"/>
          </a:xfrm>
          <a:prstGeom prst="roundRect">
            <a:avLst>
              <a:gd name="adj" fmla="val 6521"/>
            </a:avLst>
          </a:prstGeom>
          <a:solidFill>
            <a:srgbClr val="FFFFFF"/>
          </a:solidFill>
          <a:ln w="22860">
            <a:solidFill>
              <a:srgbClr val="C5D2CF"/>
            </a:solidFill>
            <a:prstDash val="solid"/>
          </a:ln>
        </p:spPr>
      </p:sp>
      <p:sp>
        <p:nvSpPr>
          <p:cNvPr id="5" name="Text 3"/>
          <p:cNvSpPr/>
          <p:nvPr/>
        </p:nvSpPr>
        <p:spPr>
          <a:xfrm>
            <a:off x="902851" y="2161223"/>
            <a:ext cx="2621161" cy="255746"/>
          </a:xfrm>
          <a:prstGeom prst="rect">
            <a:avLst/>
          </a:prstGeom>
          <a:noFill/>
          <a:ln/>
        </p:spPr>
        <p:txBody>
          <a:bodyPr wrap="none" lIns="0" tIns="0" rIns="0" bIns="0" rtlCol="0" anchor="t"/>
          <a:lstStyle/>
          <a:p>
            <a:pPr marL="0" indent="0" algn="l">
              <a:lnSpc>
                <a:spcPts val="2000"/>
              </a:lnSpc>
              <a:buNone/>
            </a:pPr>
            <a:r>
              <a:rPr lang="en-US" sz="1600" dirty="0">
                <a:solidFill>
                  <a:srgbClr val="2C3249"/>
                </a:solidFill>
                <a:latin typeface="Kanit Light" pitchFamily="34" charset="0"/>
                <a:ea typeface="Kanit Light" pitchFamily="34" charset="-122"/>
                <a:cs typeface="Kanit Light" pitchFamily="34" charset="-120"/>
              </a:rPr>
              <a:t>Comprehensive Management</a:t>
            </a:r>
            <a:endParaRPr lang="en-US" sz="1600" dirty="0"/>
          </a:p>
        </p:txBody>
      </p:sp>
      <p:sp>
        <p:nvSpPr>
          <p:cNvPr id="6" name="Text 4"/>
          <p:cNvSpPr/>
          <p:nvPr/>
        </p:nvSpPr>
        <p:spPr>
          <a:xfrm>
            <a:off x="902851" y="2580680"/>
            <a:ext cx="6026110" cy="261937"/>
          </a:xfrm>
          <a:prstGeom prst="rect">
            <a:avLst/>
          </a:prstGeom>
          <a:noFill/>
          <a:ln/>
        </p:spPr>
        <p:txBody>
          <a:bodyPr wrap="none" lIns="0" tIns="0" rIns="0" bIns="0" rtlCol="0" anchor="t"/>
          <a:lstStyle/>
          <a:p>
            <a:pPr marL="0" indent="0" algn="l">
              <a:lnSpc>
                <a:spcPts val="2050"/>
              </a:lnSpc>
              <a:buNone/>
            </a:pPr>
            <a:r>
              <a:rPr lang="en-US" sz="1250" dirty="0">
                <a:solidFill>
                  <a:srgbClr val="2C3249"/>
                </a:solidFill>
                <a:latin typeface="Martel Sans" pitchFamily="34" charset="0"/>
                <a:ea typeface="Martel Sans" pitchFamily="34" charset="-122"/>
                <a:cs typeface="Martel Sans" pitchFamily="34" charset="-120"/>
              </a:rPr>
              <a:t>Vault and ATM inventory management.</a:t>
            </a:r>
            <a:endParaRPr lang="en-US" sz="1250" dirty="0"/>
          </a:p>
        </p:txBody>
      </p:sp>
      <p:sp>
        <p:nvSpPr>
          <p:cNvPr id="7" name="Shape 5"/>
          <p:cNvSpPr/>
          <p:nvPr/>
        </p:nvSpPr>
        <p:spPr>
          <a:xfrm>
            <a:off x="716280" y="3192899"/>
            <a:ext cx="6399252" cy="1054537"/>
          </a:xfrm>
          <a:prstGeom prst="roundRect">
            <a:avLst>
              <a:gd name="adj" fmla="val 6521"/>
            </a:avLst>
          </a:prstGeom>
          <a:solidFill>
            <a:srgbClr val="FFFFFF"/>
          </a:solidFill>
          <a:ln w="22860">
            <a:solidFill>
              <a:srgbClr val="C5D2CF"/>
            </a:solidFill>
            <a:prstDash val="solid"/>
          </a:ln>
        </p:spPr>
      </p:sp>
      <p:sp>
        <p:nvSpPr>
          <p:cNvPr id="8" name="Text 6"/>
          <p:cNvSpPr/>
          <p:nvPr/>
        </p:nvSpPr>
        <p:spPr>
          <a:xfrm>
            <a:off x="902851" y="3379470"/>
            <a:ext cx="2046565" cy="255746"/>
          </a:xfrm>
          <a:prstGeom prst="rect">
            <a:avLst/>
          </a:prstGeom>
          <a:noFill/>
          <a:ln/>
        </p:spPr>
        <p:txBody>
          <a:bodyPr wrap="none" lIns="0" tIns="0" rIns="0" bIns="0" rtlCol="0" anchor="t"/>
          <a:lstStyle/>
          <a:p>
            <a:pPr marL="0" indent="0" algn="l">
              <a:lnSpc>
                <a:spcPts val="2000"/>
              </a:lnSpc>
              <a:buNone/>
            </a:pPr>
            <a:r>
              <a:rPr lang="en-US" sz="1600" dirty="0">
                <a:solidFill>
                  <a:srgbClr val="2C3249"/>
                </a:solidFill>
                <a:latin typeface="Kanit Light" pitchFamily="34" charset="0"/>
                <a:ea typeface="Kanit Light" pitchFamily="34" charset="-122"/>
                <a:cs typeface="Kanit Light" pitchFamily="34" charset="-120"/>
              </a:rPr>
              <a:t>Predictive Demand</a:t>
            </a:r>
            <a:endParaRPr lang="en-US" sz="1600" dirty="0"/>
          </a:p>
        </p:txBody>
      </p:sp>
      <p:sp>
        <p:nvSpPr>
          <p:cNvPr id="9" name="Text 7"/>
          <p:cNvSpPr/>
          <p:nvPr/>
        </p:nvSpPr>
        <p:spPr>
          <a:xfrm>
            <a:off x="902851" y="3798927"/>
            <a:ext cx="6026110" cy="261937"/>
          </a:xfrm>
          <a:prstGeom prst="rect">
            <a:avLst/>
          </a:prstGeom>
          <a:noFill/>
          <a:ln/>
        </p:spPr>
        <p:txBody>
          <a:bodyPr wrap="none" lIns="0" tIns="0" rIns="0" bIns="0" rtlCol="0" anchor="t"/>
          <a:lstStyle/>
          <a:p>
            <a:pPr marL="0" indent="0" algn="l">
              <a:lnSpc>
                <a:spcPts val="2050"/>
              </a:lnSpc>
              <a:buNone/>
            </a:pPr>
            <a:r>
              <a:rPr lang="en-US" sz="1250" dirty="0">
                <a:solidFill>
                  <a:srgbClr val="2C3249"/>
                </a:solidFill>
                <a:latin typeface="Martel Sans" pitchFamily="34" charset="0"/>
                <a:ea typeface="Martel Sans" pitchFamily="34" charset="-122"/>
                <a:cs typeface="Martel Sans" pitchFamily="34" charset="-120"/>
              </a:rPr>
              <a:t>Initial demand forecasting capabilities.</a:t>
            </a:r>
            <a:endParaRPr lang="en-US" sz="1250" dirty="0"/>
          </a:p>
        </p:txBody>
      </p:sp>
      <p:sp>
        <p:nvSpPr>
          <p:cNvPr id="10" name="Shape 8"/>
          <p:cNvSpPr/>
          <p:nvPr/>
        </p:nvSpPr>
        <p:spPr>
          <a:xfrm>
            <a:off x="716280" y="4411147"/>
            <a:ext cx="6399252" cy="1054537"/>
          </a:xfrm>
          <a:prstGeom prst="roundRect">
            <a:avLst>
              <a:gd name="adj" fmla="val 6521"/>
            </a:avLst>
          </a:prstGeom>
          <a:solidFill>
            <a:srgbClr val="FFFFFF"/>
          </a:solidFill>
          <a:ln w="22860">
            <a:solidFill>
              <a:srgbClr val="C5D2CF"/>
            </a:solidFill>
            <a:prstDash val="solid"/>
          </a:ln>
        </p:spPr>
      </p:sp>
      <p:sp>
        <p:nvSpPr>
          <p:cNvPr id="11" name="Text 9"/>
          <p:cNvSpPr/>
          <p:nvPr/>
        </p:nvSpPr>
        <p:spPr>
          <a:xfrm>
            <a:off x="902851" y="4597718"/>
            <a:ext cx="2046565" cy="255746"/>
          </a:xfrm>
          <a:prstGeom prst="rect">
            <a:avLst/>
          </a:prstGeom>
          <a:noFill/>
          <a:ln/>
        </p:spPr>
        <p:txBody>
          <a:bodyPr wrap="none" lIns="0" tIns="0" rIns="0" bIns="0" rtlCol="0" anchor="t"/>
          <a:lstStyle/>
          <a:p>
            <a:pPr marL="0" indent="0" algn="l">
              <a:lnSpc>
                <a:spcPts val="2000"/>
              </a:lnSpc>
              <a:buNone/>
            </a:pPr>
            <a:r>
              <a:rPr lang="en-US" sz="1600" dirty="0">
                <a:solidFill>
                  <a:srgbClr val="2C3249"/>
                </a:solidFill>
                <a:latin typeface="Kanit Light" pitchFamily="34" charset="0"/>
                <a:ea typeface="Kanit Light" pitchFamily="34" charset="-122"/>
                <a:cs typeface="Kanit Light" pitchFamily="34" charset="-120"/>
              </a:rPr>
              <a:t>Optimized Distribution</a:t>
            </a:r>
            <a:endParaRPr lang="en-US" sz="1600" dirty="0"/>
          </a:p>
        </p:txBody>
      </p:sp>
      <p:sp>
        <p:nvSpPr>
          <p:cNvPr id="12" name="Text 10"/>
          <p:cNvSpPr/>
          <p:nvPr/>
        </p:nvSpPr>
        <p:spPr>
          <a:xfrm>
            <a:off x="902851" y="5017175"/>
            <a:ext cx="6026110" cy="261937"/>
          </a:xfrm>
          <a:prstGeom prst="rect">
            <a:avLst/>
          </a:prstGeom>
          <a:noFill/>
          <a:ln/>
        </p:spPr>
        <p:txBody>
          <a:bodyPr wrap="none" lIns="0" tIns="0" rIns="0" bIns="0" rtlCol="0" anchor="t"/>
          <a:lstStyle/>
          <a:p>
            <a:pPr marL="0" indent="0" algn="l">
              <a:lnSpc>
                <a:spcPts val="2050"/>
              </a:lnSpc>
              <a:buNone/>
            </a:pPr>
            <a:r>
              <a:rPr lang="en-US" sz="1250" dirty="0">
                <a:solidFill>
                  <a:srgbClr val="2C3249"/>
                </a:solidFill>
                <a:latin typeface="Martel Sans" pitchFamily="34" charset="0"/>
                <a:ea typeface="Martel Sans" pitchFamily="34" charset="-122"/>
                <a:cs typeface="Martel Sans" pitchFamily="34" charset="-120"/>
              </a:rPr>
              <a:t>Core algorithm for cash allocation.</a:t>
            </a:r>
            <a:endParaRPr lang="en-US" sz="1250" dirty="0"/>
          </a:p>
        </p:txBody>
      </p:sp>
      <p:sp>
        <p:nvSpPr>
          <p:cNvPr id="13" name="Shape 11"/>
          <p:cNvSpPr/>
          <p:nvPr/>
        </p:nvSpPr>
        <p:spPr>
          <a:xfrm>
            <a:off x="716280" y="5629394"/>
            <a:ext cx="6399252" cy="1054537"/>
          </a:xfrm>
          <a:prstGeom prst="roundRect">
            <a:avLst>
              <a:gd name="adj" fmla="val 6521"/>
            </a:avLst>
          </a:prstGeom>
          <a:solidFill>
            <a:srgbClr val="FFFFFF"/>
          </a:solidFill>
          <a:ln w="22860">
            <a:solidFill>
              <a:srgbClr val="C5D2CF"/>
            </a:solidFill>
            <a:prstDash val="solid"/>
          </a:ln>
        </p:spPr>
      </p:sp>
      <p:sp>
        <p:nvSpPr>
          <p:cNvPr id="14" name="Text 12"/>
          <p:cNvSpPr/>
          <p:nvPr/>
        </p:nvSpPr>
        <p:spPr>
          <a:xfrm>
            <a:off x="902851" y="5815965"/>
            <a:ext cx="2046565" cy="255746"/>
          </a:xfrm>
          <a:prstGeom prst="rect">
            <a:avLst/>
          </a:prstGeom>
          <a:noFill/>
          <a:ln/>
        </p:spPr>
        <p:txBody>
          <a:bodyPr wrap="none" lIns="0" tIns="0" rIns="0" bIns="0" rtlCol="0" anchor="t"/>
          <a:lstStyle/>
          <a:p>
            <a:pPr marL="0" indent="0" algn="l">
              <a:lnSpc>
                <a:spcPts val="2000"/>
              </a:lnSpc>
              <a:buNone/>
            </a:pPr>
            <a:r>
              <a:rPr lang="en-US" sz="1600" dirty="0">
                <a:solidFill>
                  <a:srgbClr val="2C3249"/>
                </a:solidFill>
                <a:latin typeface="Kanit Light" pitchFamily="34" charset="0"/>
                <a:ea typeface="Kanit Light" pitchFamily="34" charset="-122"/>
                <a:cs typeface="Kanit Light" pitchFamily="34" charset="-120"/>
              </a:rPr>
              <a:t>Insights &amp; Analysis</a:t>
            </a:r>
            <a:endParaRPr lang="en-US" sz="1600" dirty="0"/>
          </a:p>
        </p:txBody>
      </p:sp>
      <p:sp>
        <p:nvSpPr>
          <p:cNvPr id="15" name="Text 13"/>
          <p:cNvSpPr/>
          <p:nvPr/>
        </p:nvSpPr>
        <p:spPr>
          <a:xfrm>
            <a:off x="902851" y="6235422"/>
            <a:ext cx="6026110" cy="261937"/>
          </a:xfrm>
          <a:prstGeom prst="rect">
            <a:avLst/>
          </a:prstGeom>
          <a:noFill/>
          <a:ln/>
        </p:spPr>
        <p:txBody>
          <a:bodyPr wrap="none" lIns="0" tIns="0" rIns="0" bIns="0" rtlCol="0" anchor="t"/>
          <a:lstStyle/>
          <a:p>
            <a:pPr marL="0" indent="0" algn="l">
              <a:lnSpc>
                <a:spcPts val="2050"/>
              </a:lnSpc>
              <a:buNone/>
            </a:pPr>
            <a:r>
              <a:rPr lang="en-US" sz="1250" dirty="0">
                <a:solidFill>
                  <a:srgbClr val="2C3249"/>
                </a:solidFill>
                <a:latin typeface="Martel Sans" pitchFamily="34" charset="0"/>
                <a:ea typeface="Martel Sans" pitchFamily="34" charset="-122"/>
                <a:cs typeface="Martel Sans" pitchFamily="34" charset="-120"/>
              </a:rPr>
              <a:t>Essential reports and analytics.</a:t>
            </a:r>
            <a:endParaRPr lang="en-US" sz="1250" dirty="0"/>
          </a:p>
        </p:txBody>
      </p:sp>
      <p:sp>
        <p:nvSpPr>
          <p:cNvPr id="16" name="Text 14"/>
          <p:cNvSpPr/>
          <p:nvPr/>
        </p:nvSpPr>
        <p:spPr>
          <a:xfrm>
            <a:off x="7522488" y="1483519"/>
            <a:ext cx="3960852" cy="306943"/>
          </a:xfrm>
          <a:prstGeom prst="rect">
            <a:avLst/>
          </a:prstGeom>
          <a:noFill/>
          <a:ln/>
        </p:spPr>
        <p:txBody>
          <a:bodyPr wrap="none" lIns="0" tIns="0" rIns="0" bIns="0" rtlCol="0" anchor="t"/>
          <a:lstStyle/>
          <a:p>
            <a:pPr marL="0" indent="0" algn="l">
              <a:lnSpc>
                <a:spcPts val="2400"/>
              </a:lnSpc>
              <a:buNone/>
            </a:pPr>
            <a:r>
              <a:rPr lang="en-US" sz="1900" dirty="0">
                <a:solidFill>
                  <a:srgbClr val="272D45"/>
                </a:solidFill>
                <a:latin typeface="Kanit Light" pitchFamily="34" charset="0"/>
                <a:ea typeface="Kanit Light" pitchFamily="34" charset="-122"/>
                <a:cs typeface="Kanit Light" pitchFamily="34" charset="-120"/>
              </a:rPr>
              <a:t>Beyond Current Scope (Future Work):</a:t>
            </a:r>
            <a:endParaRPr lang="en-US" sz="1900" dirty="0"/>
          </a:p>
        </p:txBody>
      </p:sp>
      <p:pic>
        <p:nvPicPr>
          <p:cNvPr id="17" name="Image 0" descr="preencoded.png"/>
          <p:cNvPicPr>
            <a:picLocks noChangeAspect="1"/>
          </p:cNvPicPr>
          <p:nvPr/>
        </p:nvPicPr>
        <p:blipFill>
          <a:blip r:embed="rId3"/>
          <a:stretch>
            <a:fillRect/>
          </a:stretch>
        </p:blipFill>
        <p:spPr>
          <a:xfrm>
            <a:off x="7640295" y="4392650"/>
            <a:ext cx="5119330" cy="3354673"/>
          </a:xfrm>
          <a:prstGeom prst="rect">
            <a:avLst/>
          </a:prstGeom>
        </p:spPr>
      </p:pic>
      <p:sp>
        <p:nvSpPr>
          <p:cNvPr id="18" name="Text 15"/>
          <p:cNvSpPr/>
          <p:nvPr/>
        </p:nvSpPr>
        <p:spPr>
          <a:xfrm>
            <a:off x="7522488" y="2239983"/>
            <a:ext cx="6399252" cy="261937"/>
          </a:xfrm>
          <a:prstGeom prst="rect">
            <a:avLst/>
          </a:prstGeom>
          <a:noFill/>
          <a:ln/>
        </p:spPr>
        <p:txBody>
          <a:bodyPr wrap="none" lIns="0" tIns="0" rIns="0" bIns="0" rtlCol="0" anchor="t"/>
          <a:lstStyle/>
          <a:p>
            <a:pPr marL="342900" indent="-342900" algn="l">
              <a:lnSpc>
                <a:spcPts val="2050"/>
              </a:lnSpc>
              <a:buSzPct val="100000"/>
              <a:buChar char="•"/>
            </a:pPr>
            <a:r>
              <a:rPr lang="en-US" sz="1400" b="1" dirty="0">
                <a:solidFill>
                  <a:srgbClr val="2C3249"/>
                </a:solidFill>
                <a:latin typeface="Martel Sans" pitchFamily="34" charset="0"/>
                <a:ea typeface="Martel Sans" pitchFamily="34" charset="-122"/>
                <a:cs typeface="Martel Sans" pitchFamily="34" charset="-120"/>
              </a:rPr>
              <a:t>Full-Scale Deployment</a:t>
            </a:r>
            <a:endParaRPr lang="en-US" sz="1400" dirty="0"/>
          </a:p>
        </p:txBody>
      </p:sp>
      <p:sp>
        <p:nvSpPr>
          <p:cNvPr id="19" name="Text 16"/>
          <p:cNvSpPr/>
          <p:nvPr/>
        </p:nvSpPr>
        <p:spPr>
          <a:xfrm>
            <a:off x="7522488" y="2759348"/>
            <a:ext cx="6399252" cy="261937"/>
          </a:xfrm>
          <a:prstGeom prst="rect">
            <a:avLst/>
          </a:prstGeom>
          <a:noFill/>
          <a:ln/>
        </p:spPr>
        <p:txBody>
          <a:bodyPr wrap="none" lIns="0" tIns="0" rIns="0" bIns="0" rtlCol="0" anchor="t"/>
          <a:lstStyle/>
          <a:p>
            <a:pPr marL="342900" indent="-342900" algn="l">
              <a:lnSpc>
                <a:spcPts val="2050"/>
              </a:lnSpc>
              <a:buSzPct val="100000"/>
              <a:buChar char="•"/>
            </a:pPr>
            <a:r>
              <a:rPr lang="en-US" sz="1400" b="1" dirty="0">
                <a:solidFill>
                  <a:srgbClr val="2C3249"/>
                </a:solidFill>
                <a:latin typeface="Martel Sans" pitchFamily="34" charset="0"/>
                <a:ea typeface="Martel Sans" pitchFamily="34" charset="-122"/>
                <a:cs typeface="Martel Sans" pitchFamily="34" charset="-120"/>
              </a:rPr>
              <a:t>Multi-Bank Integration</a:t>
            </a:r>
            <a:endParaRPr lang="en-US" sz="1400" dirty="0"/>
          </a:p>
        </p:txBody>
      </p:sp>
      <p:sp>
        <p:nvSpPr>
          <p:cNvPr id="20" name="Text 17"/>
          <p:cNvSpPr/>
          <p:nvPr/>
        </p:nvSpPr>
        <p:spPr>
          <a:xfrm>
            <a:off x="7514868" y="3245406"/>
            <a:ext cx="6399252" cy="261937"/>
          </a:xfrm>
          <a:prstGeom prst="rect">
            <a:avLst/>
          </a:prstGeom>
          <a:noFill/>
          <a:ln/>
        </p:spPr>
        <p:txBody>
          <a:bodyPr wrap="none" lIns="0" tIns="0" rIns="0" bIns="0" rtlCol="0" anchor="t"/>
          <a:lstStyle/>
          <a:p>
            <a:pPr marL="342900" indent="-342900" algn="l">
              <a:lnSpc>
                <a:spcPts val="2050"/>
              </a:lnSpc>
              <a:buSzPct val="100000"/>
              <a:buChar char="•"/>
            </a:pPr>
            <a:r>
              <a:rPr lang="en-US" sz="1400" b="1" dirty="0">
                <a:solidFill>
                  <a:srgbClr val="2C3249"/>
                </a:solidFill>
                <a:latin typeface="Martel Sans" pitchFamily="34" charset="0"/>
                <a:ea typeface="Martel Sans" pitchFamily="34" charset="-122"/>
                <a:cs typeface="Martel Sans" pitchFamily="34" charset="-120"/>
              </a:rPr>
              <a:t>Advanced Route Optimization</a:t>
            </a:r>
            <a:endParaRPr lang="en-US" sz="14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92612"/>
            <a:ext cx="13041035" cy="708779"/>
          </a:xfrm>
          <a:prstGeom prst="rect">
            <a:avLst/>
          </a:prstGeom>
          <a:noFill/>
          <a:ln/>
        </p:spPr>
        <p:txBody>
          <a:bodyPr wrap="none" lIns="0" tIns="0" rIns="0" bIns="0" rtlCol="0" anchor="t"/>
          <a:lstStyle/>
          <a:p>
            <a:pPr marL="0" indent="0" algn="l">
              <a:lnSpc>
                <a:spcPts val="5550"/>
              </a:lnSpc>
              <a:buNone/>
            </a:pPr>
            <a:r>
              <a:rPr lang="en-US" sz="4450" dirty="0">
                <a:solidFill>
                  <a:srgbClr val="272D45"/>
                </a:solidFill>
                <a:latin typeface="Kanit Light" pitchFamily="34" charset="0"/>
                <a:ea typeface="Kanit Light" pitchFamily="34" charset="-122"/>
                <a:cs typeface="Kanit Light" pitchFamily="34" charset="-120"/>
              </a:rPr>
              <a:t>Machine Learning for Enhanced Demand Forecasting</a:t>
            </a:r>
            <a:endParaRPr lang="en-US" sz="4450" dirty="0"/>
          </a:p>
        </p:txBody>
      </p:sp>
      <p:sp>
        <p:nvSpPr>
          <p:cNvPr id="3" name="Text 1"/>
          <p:cNvSpPr/>
          <p:nvPr/>
        </p:nvSpPr>
        <p:spPr>
          <a:xfrm>
            <a:off x="793790" y="2168366"/>
            <a:ext cx="4130635" cy="425291"/>
          </a:xfrm>
          <a:prstGeom prst="rect">
            <a:avLst/>
          </a:prstGeom>
          <a:noFill/>
          <a:ln/>
        </p:spPr>
        <p:txBody>
          <a:bodyPr wrap="none" lIns="0" tIns="0" rIns="0" bIns="0" rtlCol="0" anchor="t"/>
          <a:lstStyle/>
          <a:p>
            <a:pPr marL="0" indent="0" algn="l">
              <a:lnSpc>
                <a:spcPts val="3300"/>
              </a:lnSpc>
              <a:buNone/>
            </a:pPr>
            <a:r>
              <a:rPr lang="en-US" sz="2650" dirty="0">
                <a:solidFill>
                  <a:srgbClr val="272D45"/>
                </a:solidFill>
                <a:latin typeface="Kanit Light" pitchFamily="34" charset="0"/>
                <a:ea typeface="Kanit Light" pitchFamily="34" charset="-122"/>
                <a:cs typeface="Kanit Light" pitchFamily="34" charset="-120"/>
              </a:rPr>
              <a:t>Leveraging ML for Accuracy:</a:t>
            </a:r>
            <a:endParaRPr lang="en-US" sz="2650" dirty="0"/>
          </a:p>
        </p:txBody>
      </p:sp>
      <p:sp>
        <p:nvSpPr>
          <p:cNvPr id="4" name="Text 2"/>
          <p:cNvSpPr/>
          <p:nvPr/>
        </p:nvSpPr>
        <p:spPr>
          <a:xfrm>
            <a:off x="793790" y="2820472"/>
            <a:ext cx="7604284" cy="1451610"/>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Our system incorporates machine learning to predict cash demand more accurately, moving beyond simple historical averages. This proactive approach significantly reduces the risk of both cash-outs and overstocking.</a:t>
            </a:r>
            <a:endParaRPr lang="en-US" sz="1750" dirty="0"/>
          </a:p>
        </p:txBody>
      </p:sp>
      <p:sp>
        <p:nvSpPr>
          <p:cNvPr id="5" name="Text 3"/>
          <p:cNvSpPr/>
          <p:nvPr/>
        </p:nvSpPr>
        <p:spPr>
          <a:xfrm>
            <a:off x="793790" y="4476155"/>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C3249"/>
                </a:solidFill>
                <a:latin typeface="Martel Sans" pitchFamily="34" charset="0"/>
                <a:ea typeface="Martel Sans" pitchFamily="34" charset="-122"/>
                <a:cs typeface="Martel Sans" pitchFamily="34" charset="-120"/>
              </a:rPr>
              <a:t>Time-series regression models</a:t>
            </a:r>
            <a:endParaRPr lang="en-US" sz="1750" dirty="0"/>
          </a:p>
        </p:txBody>
      </p:sp>
      <p:sp>
        <p:nvSpPr>
          <p:cNvPr id="6" name="Text 4"/>
          <p:cNvSpPr/>
          <p:nvPr/>
        </p:nvSpPr>
        <p:spPr>
          <a:xfrm>
            <a:off x="793790" y="4918353"/>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C3249"/>
                </a:solidFill>
                <a:latin typeface="Martel Sans" pitchFamily="34" charset="0"/>
                <a:ea typeface="Martel Sans" pitchFamily="34" charset="-122"/>
                <a:cs typeface="Martel Sans" pitchFamily="34" charset="-120"/>
              </a:rPr>
              <a:t>Historical withdrawal patterns</a:t>
            </a:r>
            <a:endParaRPr lang="en-US" sz="1750" dirty="0"/>
          </a:p>
        </p:txBody>
      </p:sp>
      <p:sp>
        <p:nvSpPr>
          <p:cNvPr id="7" name="Text 5"/>
          <p:cNvSpPr/>
          <p:nvPr/>
        </p:nvSpPr>
        <p:spPr>
          <a:xfrm>
            <a:off x="793790" y="5360551"/>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C3249"/>
                </a:solidFill>
                <a:latin typeface="Martel Sans" pitchFamily="34" charset="0"/>
                <a:ea typeface="Martel Sans" pitchFamily="34" charset="-122"/>
                <a:cs typeface="Martel Sans" pitchFamily="34" charset="-120"/>
              </a:rPr>
              <a:t>Seasonal and temporal trends</a:t>
            </a:r>
            <a:endParaRPr lang="en-US" sz="1750" dirty="0"/>
          </a:p>
        </p:txBody>
      </p:sp>
      <p:sp>
        <p:nvSpPr>
          <p:cNvPr id="8" name="Text 6"/>
          <p:cNvSpPr/>
          <p:nvPr/>
        </p:nvSpPr>
        <p:spPr>
          <a:xfrm>
            <a:off x="793790" y="5927527"/>
            <a:ext cx="7604284"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9" name="Image 0" descr="preencoded.png"/>
          <p:cNvPicPr>
            <a:picLocks noChangeAspect="1"/>
          </p:cNvPicPr>
          <p:nvPr/>
        </p:nvPicPr>
        <p:blipFill>
          <a:blip r:embed="rId3"/>
          <a:stretch>
            <a:fillRect/>
          </a:stretch>
        </p:blipFill>
        <p:spPr>
          <a:xfrm>
            <a:off x="8959096" y="2196703"/>
            <a:ext cx="4885015" cy="48850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30699"/>
            <a:ext cx="7420928" cy="602456"/>
          </a:xfrm>
          <a:prstGeom prst="rect">
            <a:avLst/>
          </a:prstGeom>
          <a:noFill/>
          <a:ln/>
        </p:spPr>
        <p:txBody>
          <a:bodyPr wrap="none" lIns="0" tIns="0" rIns="0" bIns="0" rtlCol="0" anchor="t"/>
          <a:lstStyle/>
          <a:p>
            <a:pPr marL="0" indent="0" algn="l">
              <a:lnSpc>
                <a:spcPts val="4700"/>
              </a:lnSpc>
              <a:buNone/>
            </a:pPr>
            <a:r>
              <a:rPr lang="en-US" sz="3750" dirty="0">
                <a:solidFill>
                  <a:srgbClr val="272D45"/>
                </a:solidFill>
                <a:latin typeface="Kanit Light" pitchFamily="34" charset="0"/>
                <a:ea typeface="Kanit Light" pitchFamily="34" charset="-122"/>
                <a:cs typeface="Kanit Light" pitchFamily="34" charset="-120"/>
              </a:rPr>
              <a:t>Advanced Optimization Algorithms</a:t>
            </a:r>
            <a:endParaRPr lang="en-US" sz="3750" dirty="0"/>
          </a:p>
        </p:txBody>
      </p:sp>
      <p:pic>
        <p:nvPicPr>
          <p:cNvPr id="4" name="Image 1" descr="preencoded.png"/>
          <p:cNvPicPr>
            <a:picLocks noChangeAspect="1"/>
          </p:cNvPicPr>
          <p:nvPr/>
        </p:nvPicPr>
        <p:blipFill>
          <a:blip r:embed="rId4"/>
          <a:stretch>
            <a:fillRect/>
          </a:stretch>
        </p:blipFill>
        <p:spPr>
          <a:xfrm>
            <a:off x="793790" y="1722358"/>
            <a:ext cx="963930" cy="1419106"/>
          </a:xfrm>
          <a:prstGeom prst="rect">
            <a:avLst/>
          </a:prstGeom>
        </p:spPr>
      </p:pic>
      <p:sp>
        <p:nvSpPr>
          <p:cNvPr id="5" name="Text 1"/>
          <p:cNvSpPr/>
          <p:nvPr/>
        </p:nvSpPr>
        <p:spPr>
          <a:xfrm>
            <a:off x="1950482" y="1915120"/>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2C3249"/>
                </a:solidFill>
                <a:latin typeface="Kanit Light" pitchFamily="34" charset="0"/>
                <a:ea typeface="Kanit Light" pitchFamily="34" charset="-122"/>
                <a:cs typeface="Kanit Light" pitchFamily="34" charset="-120"/>
              </a:rPr>
              <a:t>Greedy Approaches</a:t>
            </a:r>
            <a:endParaRPr lang="en-US" sz="1850" dirty="0"/>
          </a:p>
        </p:txBody>
      </p:sp>
      <p:sp>
        <p:nvSpPr>
          <p:cNvPr id="6" name="Text 2"/>
          <p:cNvSpPr/>
          <p:nvPr/>
        </p:nvSpPr>
        <p:spPr>
          <a:xfrm>
            <a:off x="1950482" y="2331958"/>
            <a:ext cx="6399728" cy="616744"/>
          </a:xfrm>
          <a:prstGeom prst="rect">
            <a:avLst/>
          </a:prstGeom>
          <a:noFill/>
          <a:ln/>
        </p:spPr>
        <p:txBody>
          <a:bodyPr wrap="square" lIns="0" tIns="0" rIns="0" bIns="0" rtlCol="0" anchor="t"/>
          <a:lstStyle/>
          <a:p>
            <a:pPr marL="0" indent="0" algn="l">
              <a:lnSpc>
                <a:spcPts val="2400"/>
              </a:lnSpc>
              <a:buNone/>
            </a:pPr>
            <a:r>
              <a:rPr lang="en-US" sz="1500" dirty="0">
                <a:solidFill>
                  <a:srgbClr val="2C3249"/>
                </a:solidFill>
                <a:latin typeface="Martel Sans" pitchFamily="34" charset="0"/>
                <a:ea typeface="Martel Sans" pitchFamily="34" charset="-122"/>
                <a:cs typeface="Martel Sans" pitchFamily="34" charset="-120"/>
              </a:rPr>
              <a:t>Implemented for rapid, near-optimal cash allocation decisions in dynamic environments.</a:t>
            </a:r>
            <a:endParaRPr lang="en-US" sz="1500" dirty="0"/>
          </a:p>
        </p:txBody>
      </p:sp>
      <p:pic>
        <p:nvPicPr>
          <p:cNvPr id="7" name="Image 2" descr="preencoded.png"/>
          <p:cNvPicPr>
            <a:picLocks noChangeAspect="1"/>
          </p:cNvPicPr>
          <p:nvPr/>
        </p:nvPicPr>
        <p:blipFill>
          <a:blip r:embed="rId5"/>
          <a:stretch>
            <a:fillRect/>
          </a:stretch>
        </p:blipFill>
        <p:spPr>
          <a:xfrm>
            <a:off x="793790" y="3141464"/>
            <a:ext cx="963930" cy="1419106"/>
          </a:xfrm>
          <a:prstGeom prst="rect">
            <a:avLst/>
          </a:prstGeom>
        </p:spPr>
      </p:pic>
      <p:sp>
        <p:nvSpPr>
          <p:cNvPr id="8" name="Text 3"/>
          <p:cNvSpPr/>
          <p:nvPr/>
        </p:nvSpPr>
        <p:spPr>
          <a:xfrm>
            <a:off x="1950482" y="3334226"/>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2C3249"/>
                </a:solidFill>
                <a:latin typeface="Kanit Light" pitchFamily="34" charset="0"/>
                <a:ea typeface="Kanit Light" pitchFamily="34" charset="-122"/>
                <a:cs typeface="Kanit Light" pitchFamily="34" charset="-120"/>
              </a:rPr>
              <a:t>Linear Programming</a:t>
            </a:r>
            <a:endParaRPr lang="en-US" sz="1850" dirty="0"/>
          </a:p>
        </p:txBody>
      </p:sp>
      <p:sp>
        <p:nvSpPr>
          <p:cNvPr id="9" name="Text 4"/>
          <p:cNvSpPr/>
          <p:nvPr/>
        </p:nvSpPr>
        <p:spPr>
          <a:xfrm>
            <a:off x="1950482" y="3751064"/>
            <a:ext cx="6399728" cy="616744"/>
          </a:xfrm>
          <a:prstGeom prst="rect">
            <a:avLst/>
          </a:prstGeom>
          <a:noFill/>
          <a:ln/>
        </p:spPr>
        <p:txBody>
          <a:bodyPr wrap="square" lIns="0" tIns="0" rIns="0" bIns="0" rtlCol="0" anchor="t"/>
          <a:lstStyle/>
          <a:p>
            <a:pPr marL="0" indent="0" algn="l">
              <a:lnSpc>
                <a:spcPts val="2400"/>
              </a:lnSpc>
              <a:buNone/>
            </a:pPr>
            <a:r>
              <a:rPr lang="en-US" sz="1500" dirty="0">
                <a:solidFill>
                  <a:srgbClr val="2C3249"/>
                </a:solidFill>
                <a:latin typeface="Martel Sans" pitchFamily="34" charset="0"/>
                <a:ea typeface="Martel Sans" pitchFamily="34" charset="-122"/>
                <a:cs typeface="Martel Sans" pitchFamily="34" charset="-120"/>
              </a:rPr>
              <a:t>Utilized for precise cost minimization, considering various constraints and objectives.</a:t>
            </a:r>
            <a:endParaRPr lang="en-US" sz="1500" dirty="0"/>
          </a:p>
        </p:txBody>
      </p:sp>
      <p:pic>
        <p:nvPicPr>
          <p:cNvPr id="10" name="Image 3" descr="preencoded.png"/>
          <p:cNvPicPr>
            <a:picLocks noChangeAspect="1"/>
          </p:cNvPicPr>
          <p:nvPr/>
        </p:nvPicPr>
        <p:blipFill>
          <a:blip r:embed="rId6"/>
          <a:stretch>
            <a:fillRect/>
          </a:stretch>
        </p:blipFill>
        <p:spPr>
          <a:xfrm>
            <a:off x="793790" y="4560570"/>
            <a:ext cx="963930" cy="1419106"/>
          </a:xfrm>
          <a:prstGeom prst="rect">
            <a:avLst/>
          </a:prstGeom>
        </p:spPr>
      </p:pic>
      <p:sp>
        <p:nvSpPr>
          <p:cNvPr id="11" name="Text 5"/>
          <p:cNvSpPr/>
          <p:nvPr/>
        </p:nvSpPr>
        <p:spPr>
          <a:xfrm>
            <a:off x="1950482" y="4753332"/>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2C3249"/>
                </a:solidFill>
                <a:latin typeface="Kanit Light" pitchFamily="34" charset="0"/>
                <a:ea typeface="Kanit Light" pitchFamily="34" charset="-122"/>
                <a:cs typeface="Kanit Light" pitchFamily="34" charset="-120"/>
              </a:rPr>
              <a:t>Cost-Benefit Analysis</a:t>
            </a:r>
            <a:endParaRPr lang="en-US" sz="1850" dirty="0"/>
          </a:p>
        </p:txBody>
      </p:sp>
      <p:sp>
        <p:nvSpPr>
          <p:cNvPr id="12" name="Text 6"/>
          <p:cNvSpPr/>
          <p:nvPr/>
        </p:nvSpPr>
        <p:spPr>
          <a:xfrm>
            <a:off x="1950482" y="5170170"/>
            <a:ext cx="6399728" cy="616744"/>
          </a:xfrm>
          <a:prstGeom prst="rect">
            <a:avLst/>
          </a:prstGeom>
          <a:noFill/>
          <a:ln/>
        </p:spPr>
        <p:txBody>
          <a:bodyPr wrap="square" lIns="0" tIns="0" rIns="0" bIns="0" rtlCol="0" anchor="t"/>
          <a:lstStyle/>
          <a:p>
            <a:pPr marL="0" indent="0" algn="l">
              <a:lnSpc>
                <a:spcPts val="2400"/>
              </a:lnSpc>
              <a:buNone/>
            </a:pPr>
            <a:r>
              <a:rPr lang="en-US" sz="1500" dirty="0">
                <a:solidFill>
                  <a:srgbClr val="2C3249"/>
                </a:solidFill>
                <a:latin typeface="Martel Sans" pitchFamily="34" charset="0"/>
                <a:ea typeface="Martel Sans" pitchFamily="34" charset="-122"/>
                <a:cs typeface="Martel Sans" pitchFamily="34" charset="-120"/>
              </a:rPr>
              <a:t>Balancing the penalties of cash shortages against operational costs of cash transportation and storage.</a:t>
            </a:r>
            <a:endParaRPr lang="en-US" sz="1500" dirty="0"/>
          </a:p>
        </p:txBody>
      </p:sp>
      <p:pic>
        <p:nvPicPr>
          <p:cNvPr id="13" name="Image 4" descr="preencoded.png"/>
          <p:cNvPicPr>
            <a:picLocks noChangeAspect="1"/>
          </p:cNvPicPr>
          <p:nvPr/>
        </p:nvPicPr>
        <p:blipFill>
          <a:blip r:embed="rId7"/>
          <a:stretch>
            <a:fillRect/>
          </a:stretch>
        </p:blipFill>
        <p:spPr>
          <a:xfrm>
            <a:off x="793790" y="5979676"/>
            <a:ext cx="963930" cy="1419106"/>
          </a:xfrm>
          <a:prstGeom prst="rect">
            <a:avLst/>
          </a:prstGeom>
        </p:spPr>
      </p:pic>
      <p:sp>
        <p:nvSpPr>
          <p:cNvPr id="14" name="Text 7"/>
          <p:cNvSpPr/>
          <p:nvPr/>
        </p:nvSpPr>
        <p:spPr>
          <a:xfrm>
            <a:off x="1950482" y="6172438"/>
            <a:ext cx="3509843" cy="301228"/>
          </a:xfrm>
          <a:prstGeom prst="rect">
            <a:avLst/>
          </a:prstGeom>
          <a:noFill/>
          <a:ln/>
        </p:spPr>
        <p:txBody>
          <a:bodyPr wrap="none" lIns="0" tIns="0" rIns="0" bIns="0" rtlCol="0" anchor="t"/>
          <a:lstStyle/>
          <a:p>
            <a:pPr marL="0" indent="0" algn="l">
              <a:lnSpc>
                <a:spcPts val="2350"/>
              </a:lnSpc>
              <a:buNone/>
            </a:pPr>
            <a:r>
              <a:rPr lang="en-US" sz="1850" dirty="0">
                <a:solidFill>
                  <a:srgbClr val="2C3249"/>
                </a:solidFill>
                <a:latin typeface="Kanit Light" pitchFamily="34" charset="0"/>
                <a:ea typeface="Kanit Light" pitchFamily="34" charset="-122"/>
                <a:cs typeface="Kanit Light" pitchFamily="34" charset="-120"/>
              </a:rPr>
              <a:t>Graph-based Min-Cost Max-Flow</a:t>
            </a:r>
            <a:endParaRPr lang="en-US" sz="1850" dirty="0"/>
          </a:p>
        </p:txBody>
      </p:sp>
      <p:sp>
        <p:nvSpPr>
          <p:cNvPr id="15" name="Text 8"/>
          <p:cNvSpPr/>
          <p:nvPr/>
        </p:nvSpPr>
        <p:spPr>
          <a:xfrm>
            <a:off x="1950482" y="6589276"/>
            <a:ext cx="6399728" cy="616744"/>
          </a:xfrm>
          <a:prstGeom prst="rect">
            <a:avLst/>
          </a:prstGeom>
          <a:noFill/>
          <a:ln/>
        </p:spPr>
        <p:txBody>
          <a:bodyPr wrap="square" lIns="0" tIns="0" rIns="0" bIns="0" rtlCol="0" anchor="t"/>
          <a:lstStyle/>
          <a:p>
            <a:pPr marL="0" indent="0" algn="l">
              <a:lnSpc>
                <a:spcPts val="2400"/>
              </a:lnSpc>
              <a:buNone/>
            </a:pPr>
            <a:r>
              <a:rPr lang="en-US" sz="1500" dirty="0">
                <a:solidFill>
                  <a:srgbClr val="2C3249"/>
                </a:solidFill>
                <a:latin typeface="Martel Sans" pitchFamily="34" charset="0"/>
                <a:ea typeface="Martel Sans" pitchFamily="34" charset="-122"/>
                <a:cs typeface="Martel Sans" pitchFamily="34" charset="-120"/>
              </a:rPr>
              <a:t>Potential exploration for highly complex, multi-source, multi-destination cash distribution networks.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892612"/>
            <a:ext cx="10491907" cy="708779"/>
          </a:xfrm>
          <a:prstGeom prst="rect">
            <a:avLst/>
          </a:prstGeom>
          <a:noFill/>
          <a:ln/>
        </p:spPr>
        <p:txBody>
          <a:bodyPr wrap="none" lIns="0" tIns="0" rIns="0" bIns="0" rtlCol="0" anchor="t"/>
          <a:lstStyle/>
          <a:p>
            <a:pPr marL="0" indent="0" algn="l">
              <a:lnSpc>
                <a:spcPts val="5550"/>
              </a:lnSpc>
              <a:buNone/>
            </a:pPr>
            <a:r>
              <a:rPr lang="en-US" sz="4450" dirty="0">
                <a:solidFill>
                  <a:srgbClr val="272D45"/>
                </a:solidFill>
                <a:latin typeface="Kanit Light" pitchFamily="34" charset="0"/>
                <a:ea typeface="Kanit Light" pitchFamily="34" charset="-122"/>
                <a:cs typeface="Kanit Light" pitchFamily="34" charset="-120"/>
              </a:rPr>
              <a:t>Interactive Reports &amp; Analytics Dashboard</a:t>
            </a:r>
            <a:endParaRPr lang="en-US" sz="4450" dirty="0"/>
          </a:p>
        </p:txBody>
      </p:sp>
      <p:sp>
        <p:nvSpPr>
          <p:cNvPr id="3" name="Text 1"/>
          <p:cNvSpPr/>
          <p:nvPr/>
        </p:nvSpPr>
        <p:spPr>
          <a:xfrm>
            <a:off x="793790" y="2145625"/>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Our dashboard provides comprehensive insights into the entire cash distribution network, enabling banks to monitor performance and make data-driven decisions.</a:t>
            </a:r>
            <a:endParaRPr lang="en-US" sz="1750" dirty="0"/>
          </a:p>
        </p:txBody>
      </p:sp>
      <p:sp>
        <p:nvSpPr>
          <p:cNvPr id="4" name="Text 2"/>
          <p:cNvSpPr/>
          <p:nvPr/>
        </p:nvSpPr>
        <p:spPr>
          <a:xfrm>
            <a:off x="793790" y="3438406"/>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C3249"/>
                </a:solidFill>
                <a:latin typeface="Martel Sans" pitchFamily="34" charset="0"/>
                <a:ea typeface="Martel Sans" pitchFamily="34" charset="-122"/>
                <a:cs typeface="Martel Sans" pitchFamily="34" charset="-120"/>
              </a:rPr>
              <a:t>ATM Cash Status Summary:</a:t>
            </a:r>
            <a:endParaRPr lang="en-US" sz="1750" dirty="0"/>
          </a:p>
        </p:txBody>
      </p:sp>
      <p:sp>
        <p:nvSpPr>
          <p:cNvPr id="5" name="Text 3"/>
          <p:cNvSpPr/>
          <p:nvPr/>
        </p:nvSpPr>
        <p:spPr>
          <a:xfrm>
            <a:off x="793790" y="3880604"/>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C3249"/>
                </a:solidFill>
                <a:latin typeface="Martel Sans" pitchFamily="34" charset="0"/>
                <a:ea typeface="Martel Sans" pitchFamily="34" charset="-122"/>
                <a:cs typeface="Martel Sans" pitchFamily="34" charset="-120"/>
              </a:rPr>
              <a:t>Vault-to-ATM Allocation Details:</a:t>
            </a:r>
            <a:endParaRPr lang="en-US" sz="1750" dirty="0"/>
          </a:p>
        </p:txBody>
      </p:sp>
      <p:sp>
        <p:nvSpPr>
          <p:cNvPr id="6" name="Text 4"/>
          <p:cNvSpPr/>
          <p:nvPr/>
        </p:nvSpPr>
        <p:spPr>
          <a:xfrm>
            <a:off x="793790" y="4322802"/>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C3249"/>
                </a:solidFill>
                <a:latin typeface="Martel Sans" pitchFamily="34" charset="0"/>
                <a:ea typeface="Martel Sans" pitchFamily="34" charset="-122"/>
                <a:cs typeface="Martel Sans" pitchFamily="34" charset="-120"/>
              </a:rPr>
              <a:t>Visualization of Shortages vs. Idle Cash:</a:t>
            </a:r>
            <a:endParaRPr lang="en-US" sz="1750" dirty="0"/>
          </a:p>
        </p:txBody>
      </p:sp>
      <p:sp>
        <p:nvSpPr>
          <p:cNvPr id="7" name="Text 5"/>
          <p:cNvSpPr/>
          <p:nvPr/>
        </p:nvSpPr>
        <p:spPr>
          <a:xfrm>
            <a:off x="793790" y="4765000"/>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C3249"/>
                </a:solidFill>
                <a:latin typeface="Martel Sans" pitchFamily="34" charset="0"/>
                <a:ea typeface="Martel Sans" pitchFamily="34" charset="-122"/>
                <a:cs typeface="Martel Sans" pitchFamily="34" charset="-120"/>
              </a:rPr>
              <a:t>Efficiency Metrics:</a:t>
            </a:r>
            <a:endParaRPr lang="en-US" sz="1750" dirty="0"/>
          </a:p>
        </p:txBody>
      </p:sp>
      <p:pic>
        <p:nvPicPr>
          <p:cNvPr id="8" name="Image 0" descr="preencoded.png"/>
          <p:cNvPicPr>
            <a:picLocks noChangeAspect="1"/>
          </p:cNvPicPr>
          <p:nvPr/>
        </p:nvPicPr>
        <p:blipFill>
          <a:blip r:embed="rId3"/>
          <a:stretch>
            <a:fillRect/>
          </a:stretch>
        </p:blipFill>
        <p:spPr>
          <a:xfrm>
            <a:off x="8959096" y="2196703"/>
            <a:ext cx="4885015" cy="488501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TotalTime>
  <Words>908</Words>
  <Application>Microsoft Office PowerPoint</Application>
  <PresentationFormat>Custom</PresentationFormat>
  <Paragraphs>144</Paragraphs>
  <Slides>13</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Martel Sans</vt:lpstr>
      <vt:lpstr>Kanit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Devraj Bahl</cp:lastModifiedBy>
  <cp:revision>5</cp:revision>
  <dcterms:created xsi:type="dcterms:W3CDTF">2025-09-22T20:57:54Z</dcterms:created>
  <dcterms:modified xsi:type="dcterms:W3CDTF">2025-09-26T08:23:48Z</dcterms:modified>
</cp:coreProperties>
</file>